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5" saveSubsetFonts="1">
  <p:sldMasterIdLst>
    <p:sldMasterId id="2147483672" r:id="rId4"/>
    <p:sldMasterId id="2147483686" r:id="rId5"/>
  </p:sldMasterIdLst>
  <p:notesMasterIdLst>
    <p:notesMasterId r:id="rId20"/>
  </p:notesMasterIdLst>
  <p:handoutMasterIdLst>
    <p:handoutMasterId r:id="rId21"/>
  </p:handoutMasterIdLst>
  <p:sldIdLst>
    <p:sldId id="279" r:id="rId6"/>
    <p:sldId id="265" r:id="rId7"/>
    <p:sldId id="266" r:id="rId8"/>
    <p:sldId id="267" r:id="rId9"/>
    <p:sldId id="269" r:id="rId10"/>
    <p:sldId id="276" r:id="rId11"/>
    <p:sldId id="275" r:id="rId12"/>
    <p:sldId id="274" r:id="rId13"/>
    <p:sldId id="278" r:id="rId14"/>
    <p:sldId id="273" r:id="rId15"/>
    <p:sldId id="277" r:id="rId16"/>
    <p:sldId id="272" r:id="rId17"/>
    <p:sldId id="270" r:id="rId18"/>
    <p:sldId id="271" r:id="rId19"/>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A1E"/>
    <a:srgbClr val="E7151D"/>
    <a:srgbClr val="F4891C"/>
    <a:srgbClr val="C4D820"/>
    <a:srgbClr val="C0D822"/>
    <a:srgbClr val="FAD108"/>
    <a:srgbClr val="A6A6A6"/>
    <a:srgbClr val="BFBFBF"/>
    <a:srgbClr val="C6C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6A0AEA-7B7F-43AF-96F1-C1645A82B622}" v="2" dt="2024-10-11T12:02:59.3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75503" autoAdjust="0"/>
  </p:normalViewPr>
  <p:slideViewPr>
    <p:cSldViewPr>
      <p:cViewPr varScale="1">
        <p:scale>
          <a:sx n="83" d="100"/>
          <a:sy n="83" d="100"/>
        </p:scale>
        <p:origin x="247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0B6A0AEA-7B7F-43AF-96F1-C1645A82B622}"/>
    <pc:docChg chg="modMainMaster">
      <pc:chgData name="Anna Domaszek" userId="7c82275e-a041-43cf-b710-05cbbfe64089" providerId="ADAL" clId="{0B6A0AEA-7B7F-43AF-96F1-C1645A82B622}" dt="2024-10-11T12:03:28.355" v="5" actId="14100"/>
      <pc:docMkLst>
        <pc:docMk/>
      </pc:docMkLst>
      <pc:sldMasterChg chg="modSp mod modSldLayout">
        <pc:chgData name="Anna Domaszek" userId="7c82275e-a041-43cf-b710-05cbbfe64089" providerId="ADAL" clId="{0B6A0AEA-7B7F-43AF-96F1-C1645A82B622}" dt="2024-10-11T12:03:28.355" v="5" actId="14100"/>
        <pc:sldMasterMkLst>
          <pc:docMk/>
          <pc:sldMasterMk cId="2235221457" sldId="2147483672"/>
        </pc:sldMasterMkLst>
        <pc:spChg chg="mod">
          <ac:chgData name="Anna Domaszek" userId="7c82275e-a041-43cf-b710-05cbbfe64089" providerId="ADAL" clId="{0B6A0AEA-7B7F-43AF-96F1-C1645A82B622}" dt="2024-10-11T12:03:16.984" v="3" actId="14100"/>
          <ac:spMkLst>
            <pc:docMk/>
            <pc:sldMasterMk cId="2235221457" sldId="2147483672"/>
            <ac:spMk id="4" creationId="{00000000-0000-0000-0000-000000000000}"/>
          </ac:spMkLst>
        </pc:spChg>
        <pc:sldLayoutChg chg="modSp mod">
          <pc:chgData name="Anna Domaszek" userId="7c82275e-a041-43cf-b710-05cbbfe64089" providerId="ADAL" clId="{0B6A0AEA-7B7F-43AF-96F1-C1645A82B622}" dt="2024-10-11T12:03:28.355" v="5" actId="14100"/>
          <pc:sldLayoutMkLst>
            <pc:docMk/>
            <pc:sldMasterMk cId="2235221457" sldId="2147483672"/>
            <pc:sldLayoutMk cId="2153927696" sldId="2147483685"/>
          </pc:sldLayoutMkLst>
          <pc:spChg chg="mod">
            <ac:chgData name="Anna Domaszek" userId="7c82275e-a041-43cf-b710-05cbbfe64089" providerId="ADAL" clId="{0B6A0AEA-7B7F-43AF-96F1-C1645A82B622}" dt="2024-10-11T12:03:28.355" v="5" actId="14100"/>
            <ac:spMkLst>
              <pc:docMk/>
              <pc:sldMasterMk cId="2235221457" sldId="2147483672"/>
              <pc:sldLayoutMk cId="2153927696" sldId="2147483685"/>
              <ac:spMk id="3" creationId="{00000000-0000-0000-0000-000000000000}"/>
            </ac:spMkLst>
          </pc:spChg>
          <pc:spChg chg="mod">
            <ac:chgData name="Anna Domaszek" userId="7c82275e-a041-43cf-b710-05cbbfe64089" providerId="ADAL" clId="{0B6A0AEA-7B7F-43AF-96F1-C1645A82B622}" dt="2024-10-11T12:02:42.939" v="1" actId="14100"/>
            <ac:spMkLst>
              <pc:docMk/>
              <pc:sldMasterMk cId="2235221457" sldId="2147483672"/>
              <pc:sldLayoutMk cId="2153927696" sldId="2147483685"/>
              <ac:spMk id="4"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1"/>
            <a:ext cx="3962400" cy="344091"/>
          </a:xfrm>
          <a:prstGeom prst="rect">
            <a:avLst/>
          </a:prstGeom>
        </p:spPr>
        <p:txBody>
          <a:bodyPr vert="horz" lIns="91440" tIns="45720" rIns="91440" bIns="45720" rtlCol="0"/>
          <a:lstStyle>
            <a:lvl1pPr algn="r">
              <a:defRPr sz="1200"/>
            </a:lvl1pPr>
          </a:lstStyle>
          <a:p>
            <a:fld id="{57DB807F-0FD5-4A88-8FB3-075F68B5A7D4}" type="datetimeFigureOut">
              <a:rPr lang="en-US" smtClean="0"/>
              <a:t>10/11/2024</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AA21BD46-CE3A-421D-905D-D937B3AF2197}" type="datetimeFigureOut">
              <a:rPr lang="en-GB" smtClean="0"/>
              <a:t>11/10/2024</a:t>
            </a:fld>
            <a:endParaRPr lang="en-GB"/>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sparkol.com/en/blog/november-2015/8-presentation-openers-that-grab-your-audience-from-the-get-go"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www.ted.com/talks/nancy_duarte_the_secret_structure_of_great_talks?referrer=playlist-how_to_make_a_great_presentation&amp;language=en"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1672901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a:t>
            </a:r>
          </a:p>
          <a:p>
            <a:r>
              <a:rPr lang="en-GB" dirty="0"/>
              <a:t>https://youtu.be/8qtkZ3AIhhU</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15</a:t>
            </a:fld>
            <a:endParaRPr lang="en-GB"/>
          </a:p>
        </p:txBody>
      </p:sp>
    </p:spTree>
    <p:extLst>
      <p:ext uri="{BB962C8B-B14F-4D97-AF65-F5344CB8AC3E}">
        <p14:creationId xmlns:p14="http://schemas.microsoft.com/office/powerpoint/2010/main" val="484032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DIRECT LINK TO VIDEOS:</a:t>
            </a:r>
          </a:p>
          <a:p>
            <a:r>
              <a:rPr lang="en-GB" dirty="0"/>
              <a:t>https://youtu.be/5Zg-C8AAIGg</a:t>
            </a:r>
          </a:p>
          <a:p>
            <a:r>
              <a:rPr lang="en-GB" dirty="0"/>
              <a:t>https://youtu.be/edAf1jx1wh8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If video appears as a black box, play the PPT as a slideshow and wait a few seconds for it to load. </a:t>
            </a:r>
          </a:p>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16</a:t>
            </a:fld>
            <a:endParaRPr lang="en-GB"/>
          </a:p>
        </p:txBody>
      </p:sp>
    </p:spTree>
    <p:extLst>
      <p:ext uri="{BB962C8B-B14F-4D97-AF65-F5344CB8AC3E}">
        <p14:creationId xmlns:p14="http://schemas.microsoft.com/office/powerpoint/2010/main" val="2946829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18</a:t>
            </a:fld>
            <a:endParaRPr lang="en-GB"/>
          </a:p>
        </p:txBody>
      </p:sp>
    </p:spTree>
    <p:extLst>
      <p:ext uri="{BB962C8B-B14F-4D97-AF65-F5344CB8AC3E}">
        <p14:creationId xmlns:p14="http://schemas.microsoft.com/office/powerpoint/2010/main" val="2054562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6</a:t>
            </a:fld>
            <a:endParaRPr lang="en-GB"/>
          </a:p>
        </p:txBody>
      </p:sp>
    </p:spTree>
    <p:extLst>
      <p:ext uri="{BB962C8B-B14F-4D97-AF65-F5344CB8AC3E}">
        <p14:creationId xmlns:p14="http://schemas.microsoft.com/office/powerpoint/2010/main" val="396778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r>
              <a:rPr lang="en-GB" dirty="0"/>
              <a:t>Key questions to consider</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8</a:t>
            </a:fld>
            <a:endParaRPr lang="en-GB"/>
          </a:p>
        </p:txBody>
      </p:sp>
    </p:spTree>
    <p:extLst>
      <p:ext uri="{BB962C8B-B14F-4D97-AF65-F5344CB8AC3E}">
        <p14:creationId xmlns:p14="http://schemas.microsoft.com/office/powerpoint/2010/main" val="1525531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Useful Links:</a:t>
            </a:r>
          </a:p>
          <a:p>
            <a:r>
              <a:rPr lang="en-GB" sz="1200" dirty="0">
                <a:hlinkClick r:id="rId3"/>
              </a:rPr>
              <a:t>https://www.sparkol.com/en/blog/november-2015/8-presentation-openers-that-grab-your-audience-from-the-get-go</a:t>
            </a:r>
            <a:r>
              <a:rPr lang="en-GB" sz="1200" dirty="0"/>
              <a:t> </a:t>
            </a:r>
          </a:p>
          <a:p>
            <a:r>
              <a:rPr lang="en-GB" sz="1200" dirty="0">
                <a:hlinkClick r:id="rId4"/>
              </a:rPr>
              <a:t>The Secret Structure of Great Talks</a:t>
            </a:r>
            <a:endParaRPr lang="en-GB" sz="1200" dirty="0"/>
          </a:p>
          <a:p>
            <a:r>
              <a:rPr lang="en-GB" sz="1200" dirty="0"/>
              <a:t>Cards on following two slides with each ‘hook’ and a matching definition.</a:t>
            </a:r>
            <a:r>
              <a:rPr lang="en-GB" sz="1200" baseline="0" dirty="0"/>
              <a:t> </a:t>
            </a:r>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9</a:t>
            </a:fld>
            <a:endParaRPr lang="en-GB"/>
          </a:p>
        </p:txBody>
      </p:sp>
    </p:spTree>
    <p:extLst>
      <p:ext uri="{BB962C8B-B14F-4D97-AF65-F5344CB8AC3E}">
        <p14:creationId xmlns:p14="http://schemas.microsoft.com/office/powerpoint/2010/main" val="832878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r>
              <a:rPr lang="en-GB" dirty="0"/>
              <a:t>Printable resource</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10</a:t>
            </a:fld>
            <a:endParaRPr lang="en-GB"/>
          </a:p>
        </p:txBody>
      </p:sp>
    </p:spTree>
    <p:extLst>
      <p:ext uri="{BB962C8B-B14F-4D97-AF65-F5344CB8AC3E}">
        <p14:creationId xmlns:p14="http://schemas.microsoft.com/office/powerpoint/2010/main" val="3012006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Printable resource</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950699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2506183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r>
              <a:rPr lang="en-GB" dirty="0"/>
              <a:t>ADD EXAMPLE ANSWERS</a:t>
            </a:r>
          </a:p>
        </p:txBody>
      </p:sp>
      <p:sp>
        <p:nvSpPr>
          <p:cNvPr id="4" name="Header Placeholder 3"/>
          <p:cNvSpPr>
            <a:spLocks noGrp="1"/>
          </p:cNvSpPr>
          <p:nvPr>
            <p:ph type="hdr" sz="quarter"/>
          </p:nvPr>
        </p:nvSpPr>
        <p:spPr/>
        <p:txBody>
          <a:bodyPr/>
          <a:lstStyle/>
          <a:p>
            <a:endParaRPr lang="en-GB"/>
          </a:p>
        </p:txBody>
      </p:sp>
      <p:sp>
        <p:nvSpPr>
          <p:cNvPr id="5" name="Slide Number Placeholder 4"/>
          <p:cNvSpPr>
            <a:spLocks noGrp="1"/>
          </p:cNvSpPr>
          <p:nvPr>
            <p:ph type="sldNum" sz="quarter" idx="5"/>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36993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028950" y="857250"/>
            <a:ext cx="3086100" cy="2314575"/>
          </a:xfrm>
        </p:spPr>
      </p:sp>
      <p:sp>
        <p:nvSpPr>
          <p:cNvPr id="3" name="Notes Placeholder 2"/>
          <p:cNvSpPr>
            <a:spLocks noGrp="1"/>
          </p:cNvSpPr>
          <p:nvPr>
            <p:ph type="body" idx="1"/>
          </p:nvPr>
        </p:nvSpPr>
        <p:spPr/>
        <p:txBody>
          <a:bodyPr/>
          <a:lstStyle/>
          <a:p>
            <a:endParaRPr lang="en-GB" baseline="0"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3054384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6"/>
            <a:ext cx="6858000" cy="1655762"/>
          </a:xfrm>
        </p:spPr>
        <p:txBody>
          <a:bodyPr>
            <a:normAutofit/>
          </a:bodyPr>
          <a:lstStyle>
            <a:lvl1pPr marL="0" indent="0" algn="ctr">
              <a:buNone/>
              <a:defRPr sz="3200">
                <a:solidFill>
                  <a:schemeClr val="bg2">
                    <a:lumMod val="50000"/>
                  </a:schemeClr>
                </a:solidFill>
              </a:defRPr>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dirty="0"/>
              <a:t>Subtitle</a:t>
            </a:r>
          </a:p>
        </p:txBody>
      </p:sp>
      <p:sp>
        <p:nvSpPr>
          <p:cNvPr id="4" name="Date Placeholder 3"/>
          <p:cNvSpPr>
            <a:spLocks noGrp="1"/>
          </p:cNvSpPr>
          <p:nvPr>
            <p:ph type="dt" sz="half" idx="10"/>
          </p:nvPr>
        </p:nvSpPr>
        <p:spPr>
          <a:xfrm>
            <a:off x="114300" y="6356352"/>
            <a:ext cx="2057400" cy="365125"/>
          </a:xfrm>
        </p:spPr>
        <p:txBody>
          <a:bodyPr/>
          <a:lstStyle/>
          <a:p>
            <a:r>
              <a:rPr lang="en-US"/>
              <a:t>v2 11/10/2024</a:t>
            </a:r>
            <a:endParaRPr lang="en-GB" dirty="0"/>
          </a:p>
        </p:txBody>
      </p:sp>
      <p:sp>
        <p:nvSpPr>
          <p:cNvPr id="5" name="Footer Placeholder 4"/>
          <p:cNvSpPr>
            <a:spLocks noGrp="1"/>
          </p:cNvSpPr>
          <p:nvPr>
            <p:ph type="ftr" sz="quarter" idx="11"/>
          </p:nvPr>
        </p:nvSpPr>
        <p:spPr>
          <a:xfrm>
            <a:off x="2483769" y="6356351"/>
            <a:ext cx="3086100" cy="365125"/>
          </a:xfrm>
        </p:spPr>
        <p:txBody>
          <a:bodyPr/>
          <a:lstStyle/>
          <a:p>
            <a:r>
              <a:rPr lang="en-US"/>
              <a:t>ESB-RES-C128 ESB Level 3 Certificate in Speech (Grade 8) 1.5. Structuring your Presentation </a:t>
            </a:r>
            <a:endParaRPr lang="en-GB" dirty="0"/>
          </a:p>
        </p:txBody>
      </p:sp>
      <p:sp>
        <p:nvSpPr>
          <p:cNvPr id="6" name="Slide Number Placeholder 5"/>
          <p:cNvSpPr>
            <a:spLocks noGrp="1"/>
          </p:cNvSpPr>
          <p:nvPr>
            <p:ph type="sldNum" sz="quarter" idx="12"/>
          </p:nvPr>
        </p:nvSpPr>
        <p:spPr>
          <a:xfrm>
            <a:off x="5880398" y="6356350"/>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3"/>
            <a:ext cx="1022152" cy="369332"/>
          </a:xfrm>
          <a:prstGeom prst="rect">
            <a:avLst/>
          </a:prstGeom>
          <a:noFill/>
        </p:spPr>
        <p:txBody>
          <a:bodyPr wrap="square" rtlCol="0">
            <a:spAutoFit/>
          </a:bodyPr>
          <a:lstStyle/>
          <a:p>
            <a:r>
              <a:rPr lang="en-GB" sz="1800"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1"/>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7"/>
            <a:ext cx="4629151"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200"/>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7"/>
            <a:ext cx="4629151" cy="4873625"/>
          </a:xfrm>
        </p:spPr>
        <p:txBody>
          <a:bodyPr/>
          <a:lstStyle>
            <a:lvl1pPr marL="0" indent="0">
              <a:buNone/>
              <a:defRPr sz="2400"/>
            </a:lvl1pPr>
            <a:lvl2pPr marL="342891" indent="0">
              <a:buNone/>
              <a:defRPr sz="2100"/>
            </a:lvl2pPr>
            <a:lvl3pPr marL="685783" indent="0">
              <a:buNone/>
              <a:defRPr sz="1800"/>
            </a:lvl3pPr>
            <a:lvl4pPr marL="1028674" indent="0">
              <a:buNone/>
              <a:defRPr sz="1500"/>
            </a:lvl4pPr>
            <a:lvl5pPr marL="1371566" indent="0">
              <a:buNone/>
              <a:defRPr sz="1500"/>
            </a:lvl5pPr>
            <a:lvl6pPr marL="1714457" indent="0">
              <a:buNone/>
              <a:defRPr sz="1500"/>
            </a:lvl6pPr>
            <a:lvl7pPr marL="2057349" indent="0">
              <a:buNone/>
              <a:defRPr sz="1500"/>
            </a:lvl7pPr>
            <a:lvl8pPr marL="2400240" indent="0">
              <a:buNone/>
              <a:defRPr sz="1500"/>
            </a:lvl8pPr>
            <a:lvl9pPr marL="2743131" indent="0">
              <a:buNone/>
              <a:defRPr sz="1500"/>
            </a:lvl9pPr>
          </a:lstStyle>
          <a:p>
            <a:endParaRPr lang="en-US"/>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200"/>
            </a:lvl1pPr>
            <a:lvl2pPr marL="342891" indent="0">
              <a:buNone/>
              <a:defRPr sz="1051"/>
            </a:lvl2pPr>
            <a:lvl3pPr marL="685783" indent="0">
              <a:buNone/>
              <a:defRPr sz="900"/>
            </a:lvl3pPr>
            <a:lvl4pPr marL="1028674" indent="0">
              <a:buNone/>
              <a:defRPr sz="751"/>
            </a:lvl4pPr>
            <a:lvl5pPr marL="1371566" indent="0">
              <a:buNone/>
              <a:defRPr sz="751"/>
            </a:lvl5pPr>
            <a:lvl6pPr marL="1714457" indent="0">
              <a:buNone/>
              <a:defRPr sz="751"/>
            </a:lvl6pPr>
            <a:lvl7pPr marL="2057349" indent="0">
              <a:buNone/>
              <a:defRPr sz="751"/>
            </a:lvl7pPr>
            <a:lvl8pPr marL="2400240" indent="0">
              <a:buNone/>
              <a:defRPr sz="751"/>
            </a:lvl8pPr>
            <a:lvl9pPr marL="2743131" indent="0">
              <a:buNone/>
              <a:defRPr sz="751"/>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4"/>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9" y="1709739"/>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9" y="4589464"/>
            <a:ext cx="78867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1" y="1825625"/>
            <a:ext cx="38671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9"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40" y="1681164"/>
            <a:ext cx="386873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40"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1" y="1681164"/>
            <a:ext cx="38877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1"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a:t>v2 11/10/2024</a:t>
            </a:r>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a:t>v2 11/10/2024</a:t>
            </a:r>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1" y="1484785"/>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2"/>
            <a:ext cx="792088" cy="365125"/>
          </a:xfrm>
        </p:spPr>
        <p:txBody>
          <a:bodyPr/>
          <a:lstStyle/>
          <a:p>
            <a:r>
              <a:rPr lang="en-US"/>
              <a:t>v2 11/10/2024</a:t>
            </a:r>
            <a:endParaRPr lang="en-GB"/>
          </a:p>
        </p:txBody>
      </p:sp>
      <p:sp>
        <p:nvSpPr>
          <p:cNvPr id="4" name="Footer Placeholder 3"/>
          <p:cNvSpPr>
            <a:spLocks noGrp="1"/>
          </p:cNvSpPr>
          <p:nvPr>
            <p:ph type="ftr" sz="quarter" idx="11"/>
          </p:nvPr>
        </p:nvSpPr>
        <p:spPr>
          <a:xfrm>
            <a:off x="2411761" y="6356352"/>
            <a:ext cx="2914949" cy="365125"/>
          </a:xfrm>
        </p:spPr>
        <p:txBody>
          <a:bodyPr/>
          <a:lstStyle/>
          <a:p>
            <a:r>
              <a:rPr lang="en-US"/>
              <a:t>ESB-RES-C128 ESB Level 3 Certificate in Speech (Grade 8) 1.5. Structuring your Presentation </a:t>
            </a:r>
            <a:endParaRPr lang="en-GB"/>
          </a:p>
        </p:txBody>
      </p:sp>
      <p:sp>
        <p:nvSpPr>
          <p:cNvPr id="5" name="Slide Number Placeholder 4"/>
          <p:cNvSpPr>
            <a:spLocks noGrp="1"/>
          </p:cNvSpPr>
          <p:nvPr>
            <p:ph type="sldNum" sz="quarter" idx="12"/>
          </p:nvPr>
        </p:nvSpPr>
        <p:spPr>
          <a:xfrm>
            <a:off x="5672709" y="6356352"/>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1"/>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5"/>
            <a:ext cx="1022152" cy="369332"/>
          </a:xfrm>
          <a:prstGeom prst="rect">
            <a:avLst/>
          </a:prstGeom>
          <a:noFill/>
        </p:spPr>
        <p:txBody>
          <a:bodyPr wrap="square" rtlCol="0">
            <a:spAutoFit/>
          </a:bodyPr>
          <a:lstStyle/>
          <a:p>
            <a:r>
              <a:rPr lang="en-GB" sz="1800"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a:t>v2 11/10/2024</a:t>
            </a:r>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9"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9" y="987426"/>
            <a:ext cx="462915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9" y="2057400"/>
            <a:ext cx="2949575"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9"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9" y="987426"/>
            <a:ext cx="4629151"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9" y="2057400"/>
            <a:ext cx="2949575"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6" y="365126"/>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2" y="365126"/>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9" y="4589465"/>
            <a:ext cx="7886700" cy="1500187"/>
          </a:xfrm>
        </p:spPr>
        <p:txBody>
          <a:bodyPr/>
          <a:lstStyle>
            <a:lvl1pPr marL="0" indent="0">
              <a:buNone/>
              <a:defRPr sz="1800">
                <a:solidFill>
                  <a:schemeClr val="tx1">
                    <a:tint val="75000"/>
                  </a:schemeClr>
                </a:solidFill>
              </a:defRPr>
            </a:lvl1pPr>
            <a:lvl2pPr marL="342891" indent="0">
              <a:buNone/>
              <a:defRPr sz="1500">
                <a:solidFill>
                  <a:schemeClr val="tx1">
                    <a:tint val="75000"/>
                  </a:schemeClr>
                </a:solidFill>
              </a:defRPr>
            </a:lvl2pPr>
            <a:lvl3pPr marL="685783" indent="0">
              <a:buNone/>
              <a:defRPr sz="1351">
                <a:solidFill>
                  <a:schemeClr val="tx1">
                    <a:tint val="75000"/>
                  </a:schemeClr>
                </a:solidFill>
              </a:defRPr>
            </a:lvl3pPr>
            <a:lvl4pPr marL="1028674"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9" indent="0">
              <a:buNone/>
              <a:defRPr sz="1200">
                <a:solidFill>
                  <a:schemeClr val="tx1">
                    <a:tint val="75000"/>
                  </a:schemeClr>
                </a:solidFill>
              </a:defRPr>
            </a:lvl7pPr>
            <a:lvl8pPr marL="2400240" indent="0">
              <a:buNone/>
              <a:defRPr sz="1200">
                <a:solidFill>
                  <a:schemeClr val="tx1">
                    <a:tint val="75000"/>
                  </a:schemeClr>
                </a:solidFill>
              </a:defRPr>
            </a:lvl8pPr>
            <a:lvl9pPr marL="2743131"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1"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1"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4"/>
            <a:ext cx="3868340" cy="823912"/>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1800" b="1"/>
            </a:lvl1pPr>
            <a:lvl2pPr marL="342891" indent="0">
              <a:buNone/>
              <a:defRPr sz="1500" b="1"/>
            </a:lvl2pPr>
            <a:lvl3pPr marL="685783" indent="0">
              <a:buNone/>
              <a:defRPr sz="1351" b="1"/>
            </a:lvl3pPr>
            <a:lvl4pPr marL="1028674" indent="0">
              <a:buNone/>
              <a:defRPr sz="1200" b="1"/>
            </a:lvl4pPr>
            <a:lvl5pPr marL="1371566" indent="0">
              <a:buNone/>
              <a:defRPr sz="1200" b="1"/>
            </a:lvl5pPr>
            <a:lvl6pPr marL="1714457" indent="0">
              <a:buNone/>
              <a:defRPr sz="1200" b="1"/>
            </a:lvl6pPr>
            <a:lvl7pPr marL="2057349" indent="0">
              <a:buNone/>
              <a:defRPr sz="1200" b="1"/>
            </a:lvl7pPr>
            <a:lvl8pPr marL="2400240" indent="0">
              <a:buNone/>
              <a:defRPr sz="1200" b="1"/>
            </a:lvl8pPr>
            <a:lvl9pPr marL="2743131" indent="0">
              <a:buNone/>
              <a:defRPr sz="1200" b="1"/>
            </a:lvl9pPr>
          </a:lstStyle>
          <a:p>
            <a:pPr lvl="0"/>
            <a:r>
              <a:rPr lang="en-US"/>
              <a:t>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v2 11/10/2024</a:t>
            </a:r>
            <a:endParaRPr lang="en-GB"/>
          </a:p>
        </p:txBody>
      </p:sp>
      <p:sp>
        <p:nvSpPr>
          <p:cNvPr id="8" name="Footer Placeholder 7"/>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v2 11/10/2024</a:t>
            </a:r>
            <a:endParaRPr lang="en-GB"/>
          </a:p>
        </p:txBody>
      </p:sp>
      <p:sp>
        <p:nvSpPr>
          <p:cNvPr id="3" name="Footer Placeholder 2"/>
          <p:cNvSpPr>
            <a:spLocks noGrp="1"/>
          </p:cNvSpPr>
          <p:nvPr>
            <p:ph type="ftr" sz="quarter" idx="11"/>
          </p:nvPr>
        </p:nvSpPr>
        <p:spPr/>
        <p:txBody>
          <a:bodyPr/>
          <a:lstStyle/>
          <a:p>
            <a:r>
              <a:rPr lang="en-US"/>
              <a:t>ESB-RES-C128 ESB Level 3 Certificate in Speech (Grade 8) 1.5. Structuring your Presentation </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1" y="6356352"/>
            <a:ext cx="847005"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v2 11/10/2024</a:t>
            </a:r>
            <a:endParaRPr lang="en-GB" dirty="0"/>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ESB-RES-C128 ESB Level 3 Certificate in Speech (Grade 8) 1.5. Structuring your Presentation </a:t>
            </a:r>
            <a:endParaRPr lang="en-GB" dirty="0"/>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1"/>
        </a:spcBef>
        <a:buFont typeface="Arial" panose="020B0604020202020204" pitchFamily="34" charset="0"/>
        <a:buChar char="•"/>
        <a:defRPr sz="2100" kern="1200">
          <a:solidFill>
            <a:schemeClr val="tx1"/>
          </a:solidFill>
          <a:latin typeface="+mn-lt"/>
          <a:ea typeface="+mn-ea"/>
          <a:cs typeface="+mn-cs"/>
        </a:defRPr>
      </a:lvl1pPr>
      <a:lvl2pPr marL="514338"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9"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1"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5pPr>
      <a:lvl6pPr marL="1885904"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4578" indent="-171446" algn="l" defTabSz="685783"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en-US"/>
      </a:defPPr>
      <a:lvl1pPr marL="0" algn="l" defTabSz="685783" rtl="0" eaLnBrk="1" latinLnBrk="0" hangingPunct="1">
        <a:defRPr sz="1351" kern="1200">
          <a:solidFill>
            <a:schemeClr val="tx1"/>
          </a:solidFill>
          <a:latin typeface="+mn-lt"/>
          <a:ea typeface="+mn-ea"/>
          <a:cs typeface="+mn-cs"/>
        </a:defRPr>
      </a:lvl1pPr>
      <a:lvl2pPr marL="342891" algn="l" defTabSz="685783" rtl="0" eaLnBrk="1" latinLnBrk="0" hangingPunct="1">
        <a:defRPr sz="1351" kern="1200">
          <a:solidFill>
            <a:schemeClr val="tx1"/>
          </a:solidFill>
          <a:latin typeface="+mn-lt"/>
          <a:ea typeface="+mn-ea"/>
          <a:cs typeface="+mn-cs"/>
        </a:defRPr>
      </a:lvl2pPr>
      <a:lvl3pPr marL="685783" algn="l" defTabSz="685783" rtl="0" eaLnBrk="1" latinLnBrk="0" hangingPunct="1">
        <a:defRPr sz="1351" kern="1200">
          <a:solidFill>
            <a:schemeClr val="tx1"/>
          </a:solidFill>
          <a:latin typeface="+mn-lt"/>
          <a:ea typeface="+mn-ea"/>
          <a:cs typeface="+mn-cs"/>
        </a:defRPr>
      </a:lvl3pPr>
      <a:lvl4pPr marL="1028674" algn="l" defTabSz="685783" rtl="0" eaLnBrk="1" latinLnBrk="0" hangingPunct="1">
        <a:defRPr sz="1351" kern="1200">
          <a:solidFill>
            <a:schemeClr val="tx1"/>
          </a:solidFill>
          <a:latin typeface="+mn-lt"/>
          <a:ea typeface="+mn-ea"/>
          <a:cs typeface="+mn-cs"/>
        </a:defRPr>
      </a:lvl4pPr>
      <a:lvl5pPr marL="1371566" algn="l" defTabSz="685783" rtl="0" eaLnBrk="1" latinLnBrk="0" hangingPunct="1">
        <a:defRPr sz="1351" kern="1200">
          <a:solidFill>
            <a:schemeClr val="tx1"/>
          </a:solidFill>
          <a:latin typeface="+mn-lt"/>
          <a:ea typeface="+mn-ea"/>
          <a:cs typeface="+mn-cs"/>
        </a:defRPr>
      </a:lvl5pPr>
      <a:lvl6pPr marL="1714457" algn="l" defTabSz="685783" rtl="0" eaLnBrk="1" latinLnBrk="0" hangingPunct="1">
        <a:defRPr sz="1351" kern="1200">
          <a:solidFill>
            <a:schemeClr val="tx1"/>
          </a:solidFill>
          <a:latin typeface="+mn-lt"/>
          <a:ea typeface="+mn-ea"/>
          <a:cs typeface="+mn-cs"/>
        </a:defRPr>
      </a:lvl6pPr>
      <a:lvl7pPr marL="2057349" algn="l" defTabSz="685783" rtl="0" eaLnBrk="1" latinLnBrk="0" hangingPunct="1">
        <a:defRPr sz="1351" kern="1200">
          <a:solidFill>
            <a:schemeClr val="tx1"/>
          </a:solidFill>
          <a:latin typeface="+mn-lt"/>
          <a:ea typeface="+mn-ea"/>
          <a:cs typeface="+mn-cs"/>
        </a:defRPr>
      </a:lvl7pPr>
      <a:lvl8pPr marL="2400240" algn="l" defTabSz="685783" rtl="0" eaLnBrk="1" latinLnBrk="0" hangingPunct="1">
        <a:defRPr sz="1351" kern="1200">
          <a:solidFill>
            <a:schemeClr val="tx1"/>
          </a:solidFill>
          <a:latin typeface="+mn-lt"/>
          <a:ea typeface="+mn-ea"/>
          <a:cs typeface="+mn-cs"/>
        </a:defRPr>
      </a:lvl8pPr>
      <a:lvl9pPr marL="2743131" algn="l" defTabSz="685783" rtl="0" eaLnBrk="1" latinLnBrk="0" hangingPunct="1">
        <a:defRPr sz="13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1"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1"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v2 11/10/2024</a:t>
            </a:r>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1"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ESB-RES-C128 ESB Level 3 Certificate in Speech (Grade 8) 1.5. Structuring your Presentation </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1"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8qtkZ3AIhhU?feature=oembed" TargetMode="External"/><Relationship Id="rId5" Type="http://schemas.openxmlformats.org/officeDocument/2006/relationships/image" Target="../media/image3.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video" Target="https://www.youtube.com/embed/edAf1jx1wh8?feature=oembed" TargetMode="External"/><Relationship Id="rId1" Type="http://schemas.openxmlformats.org/officeDocument/2006/relationships/video" Target="https://www.youtube.com/embed/5Zg-C8AAIGg?feature=oembed" TargetMode="Externa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ted.com/talks/tim_urban_inside_the_mind_of_a_master_procrastinator/transcript?referrer=playlist-the_most_popular_talks_of_all#t-320720" TargetMode="External"/><Relationship Id="rId13" Type="http://schemas.openxmlformats.org/officeDocument/2006/relationships/image" Target="../media/image5.png"/><Relationship Id="rId3" Type="http://schemas.openxmlformats.org/officeDocument/2006/relationships/hyperlink" Target="https://www.ted.com/talks/andrew_solomon_depression_the_secret_we_share/transcript?referrer=playlist-the_10_most_popular_tedx_talks#t-120370" TargetMode="External"/><Relationship Id="rId7" Type="http://schemas.openxmlformats.org/officeDocument/2006/relationships/hyperlink" Target="https://www.ted.com/talks/amy_cuddy_your_body_language_may_shape_who_you_are" TargetMode="External"/><Relationship Id="rId12" Type="http://schemas.openxmlformats.org/officeDocument/2006/relationships/hyperlink" Target="https://www.ted.com/talks/beau_lotto_optical_illusions_show_how_we_see#t-88343"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www.ted.com/talks/suzie_sheehy_the_case_for_curiosity_driven_research/transcript?referrer=playlist-craft_your_curiosity#t-224660" TargetMode="External"/><Relationship Id="rId11" Type="http://schemas.openxmlformats.org/officeDocument/2006/relationships/hyperlink" Target="https://www.ted.com/talks/benjamin_zander_the_transformative_power_of_classical_music/transcript" TargetMode="External"/><Relationship Id="rId5" Type="http://schemas.openxmlformats.org/officeDocument/2006/relationships/hyperlink" Target="https://www.ted.com/talks/jamie_oliver_teach_every_child_about_food/transcript" TargetMode="External"/><Relationship Id="rId10" Type="http://schemas.openxmlformats.org/officeDocument/2006/relationships/hyperlink" Target="https://www.ted.com/talks/amanda_gorman_using_your_voice_is_a_political_choice/transcript" TargetMode="External"/><Relationship Id="rId4" Type="http://schemas.openxmlformats.org/officeDocument/2006/relationships/hyperlink" Target="https://www.ted.com/talks/bill_gates_the_next_outbreak_we_re_not_ready/transcript?language=en" TargetMode="External"/><Relationship Id="rId9" Type="http://schemas.openxmlformats.org/officeDocument/2006/relationships/hyperlink" Target="https://www.ted.com/talks/suki_kim_this_is_what_it_s_like_to_go_undercover_in_north_korea/transcript?referrer=playlist-eye_opening_undercover_journal#t-352828"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ted.com/talks/tim_urban_inside_the_mind_of_a_master_procrastinator/transcript?referrer=playlist-the_most_popular_talks_of_all#t-320720" TargetMode="External"/><Relationship Id="rId13" Type="http://schemas.openxmlformats.org/officeDocument/2006/relationships/image" Target="../media/image5.png"/><Relationship Id="rId3" Type="http://schemas.openxmlformats.org/officeDocument/2006/relationships/hyperlink" Target="https://www.ted.com/talks/andrew_solomon_depression_the_secret_we_share/transcript?referrer=playlist-the_10_most_popular_tedx_talks#t-120370" TargetMode="External"/><Relationship Id="rId7" Type="http://schemas.openxmlformats.org/officeDocument/2006/relationships/hyperlink" Target="https://www.ted.com/talks/amy_cuddy_your_body_language_may_shape_who_you_are" TargetMode="External"/><Relationship Id="rId12" Type="http://schemas.openxmlformats.org/officeDocument/2006/relationships/hyperlink" Target="https://www.ted.com/talks/beau_lotto_optical_illusions_show_how_we_see#t-88343"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ted.com/talks/suzie_sheehy_the_case_for_curiosity_driven_research/transcript?referrer=playlist-craft_your_curiosity#t-224660" TargetMode="External"/><Relationship Id="rId11" Type="http://schemas.openxmlformats.org/officeDocument/2006/relationships/hyperlink" Target="https://www.ted.com/talks/benjamin_zander_the_transformative_power_of_classical_music/transcript" TargetMode="External"/><Relationship Id="rId5" Type="http://schemas.openxmlformats.org/officeDocument/2006/relationships/hyperlink" Target="https://www.ted.com/talks/jamie_oliver_teach_every_child_about_food/transcript" TargetMode="External"/><Relationship Id="rId10" Type="http://schemas.openxmlformats.org/officeDocument/2006/relationships/hyperlink" Target="https://www.ted.com/talks/amanda_gorman_using_your_voice_is_a_political_choice/transcript" TargetMode="External"/><Relationship Id="rId4" Type="http://schemas.openxmlformats.org/officeDocument/2006/relationships/hyperlink" Target="https://www.ted.com/talks/bill_gates_the_next_outbreak_we_re_not_ready/transcript?language=en" TargetMode="External"/><Relationship Id="rId9" Type="http://schemas.openxmlformats.org/officeDocument/2006/relationships/hyperlink" Target="https://www.ted.com/talks/suki_kim_this_is_what_it_s_like_to_go_undercover_in_north_korea/transcript?referrer=playlist-eye_opening_undercover_journal#t-35282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Structuring your Presentation</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To know how to effectively structure a presentation</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dirty="0"/>
              <a:t>Defined the purpose of your presentation</a:t>
            </a:r>
          </a:p>
          <a:p>
            <a:pPr marL="285750" indent="-285750">
              <a:buFont typeface="Arial" panose="020B0604020202020204" pitchFamily="34" charset="0"/>
              <a:buChar char="•"/>
            </a:pPr>
            <a:r>
              <a:rPr lang="en-GB" dirty="0"/>
              <a:t>Explored a range of methods to hook your audience</a:t>
            </a:r>
          </a:p>
          <a:p>
            <a:pPr marL="285750" indent="-285750">
              <a:buFont typeface="Arial" panose="020B0604020202020204" pitchFamily="34" charset="0"/>
              <a:buChar char="•"/>
            </a:pPr>
            <a:r>
              <a:rPr lang="en-GB" dirty="0"/>
              <a:t>Identified different methods to conclude your presentation</a:t>
            </a:r>
          </a:p>
          <a:p>
            <a:pPr marL="285750" indent="-285750">
              <a:buFont typeface="Arial" panose="020B0604020202020204" pitchFamily="34" charset="0"/>
              <a:buChar char="•"/>
            </a:pPr>
            <a:r>
              <a:rPr lang="en-GB" dirty="0"/>
              <a:t>Considered the ways you can guide your audience through your talk</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23B406AE-2703-1AC2-FC8D-8F32FFAEF1B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685524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14</a:t>
            </a:fld>
            <a:endParaRPr lang="en-GB"/>
          </a:p>
        </p:txBody>
      </p:sp>
      <p:sp>
        <p:nvSpPr>
          <p:cNvPr id="12" name="TextBox 11"/>
          <p:cNvSpPr txBox="1"/>
          <p:nvPr/>
        </p:nvSpPr>
        <p:spPr>
          <a:xfrm>
            <a:off x="2793265" y="1420083"/>
            <a:ext cx="3415208" cy="954107"/>
          </a:xfrm>
          <a:prstGeom prst="rect">
            <a:avLst/>
          </a:prstGeom>
          <a:solidFill>
            <a:srgbClr val="FBD10B"/>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Your talk should be logical and well-reasoned: you should support your ideas, views and conclusions with facts, research, data, scientific evidence, case studies etc.  </a:t>
            </a:r>
          </a:p>
        </p:txBody>
      </p:sp>
      <p:sp>
        <p:nvSpPr>
          <p:cNvPr id="13" name="TextBox 12"/>
          <p:cNvSpPr txBox="1"/>
          <p:nvPr/>
        </p:nvSpPr>
        <p:spPr>
          <a:xfrm>
            <a:off x="390464" y="4835603"/>
            <a:ext cx="3415208" cy="1169551"/>
          </a:xfrm>
          <a:prstGeom prst="rect">
            <a:avLst/>
          </a:prstGeom>
          <a:solidFill>
            <a:srgbClr val="F58B1D"/>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Your talk should have some emotional impact or personal connection. This might be because you are trying to persuade, but also might be appealing to morality, beliefs and values to engage your audience. </a:t>
            </a:r>
          </a:p>
        </p:txBody>
      </p:sp>
      <p:sp>
        <p:nvSpPr>
          <p:cNvPr id="14" name="TextBox 13"/>
          <p:cNvSpPr txBox="1"/>
          <p:nvPr/>
        </p:nvSpPr>
        <p:spPr>
          <a:xfrm>
            <a:off x="5148065" y="4858119"/>
            <a:ext cx="3734627" cy="1169551"/>
          </a:xfrm>
          <a:prstGeom prst="rect">
            <a:avLst/>
          </a:prstGeom>
          <a:solidFill>
            <a:srgbClr val="C3D620"/>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 need to demonstrate credibility. This can be demonstrated through your tone and style – your command of the subject. It can also be shown through the research you conduct and whether you cite credible and ethical sources. </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358" y="2352446"/>
            <a:ext cx="2591025" cy="2505673"/>
          </a:xfrm>
          <a:prstGeom prst="rect">
            <a:avLst/>
          </a:prstGeom>
          <a:effectLst>
            <a:outerShdw blurRad="76200" dir="18900000" sy="23000" kx="-1200000" algn="bl" rotWithShape="0">
              <a:prstClr val="black">
                <a:alpha val="20000"/>
              </a:prstClr>
            </a:outerShdw>
          </a:effectLst>
        </p:spPr>
      </p:pic>
      <p:sp>
        <p:nvSpPr>
          <p:cNvPr id="2" name="Oval 1">
            <a:extLst>
              <a:ext uri="{FF2B5EF4-FFF2-40B4-BE49-F238E27FC236}">
                <a16:creationId xmlns:a16="http://schemas.microsoft.com/office/drawing/2014/main" id="{A6DECB25-0056-40DE-95F3-987CC456940A}"/>
              </a:ext>
            </a:extLst>
          </p:cNvPr>
          <p:cNvSpPr/>
          <p:nvPr/>
        </p:nvSpPr>
        <p:spPr>
          <a:xfrm>
            <a:off x="6191359" y="2132856"/>
            <a:ext cx="2527107" cy="2160240"/>
          </a:xfrm>
          <a:prstGeom prst="ellipse">
            <a:avLst/>
          </a:prstGeom>
          <a:solidFill>
            <a:srgbClr val="E7151D"/>
          </a:solidFill>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lumMod val="95000"/>
                  </a:schemeClr>
                </a:solidFill>
              </a:rPr>
              <a:t>How do the different opening ‘hooks’ fit Aristotle’s Rhetorical Appeals? </a:t>
            </a:r>
          </a:p>
        </p:txBody>
      </p:sp>
      <p:pic>
        <p:nvPicPr>
          <p:cNvPr id="6" name="Picture 5">
            <a:extLst>
              <a:ext uri="{FF2B5EF4-FFF2-40B4-BE49-F238E27FC236}">
                <a16:creationId xmlns:a16="http://schemas.microsoft.com/office/drawing/2014/main" id="{22C5C4FA-FA23-4451-F4D9-2D6BA67E31F3}"/>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5539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506A7-34E0-4BE2-BECB-6A0C87FA714F}"/>
              </a:ext>
            </a:extLst>
          </p:cNvPr>
          <p:cNvSpPr>
            <a:spLocks noGrp="1"/>
          </p:cNvSpPr>
          <p:nvPr>
            <p:ph type="title"/>
          </p:nvPr>
        </p:nvSpPr>
        <p:spPr>
          <a:xfrm>
            <a:off x="342885" y="764704"/>
            <a:ext cx="7886700" cy="1325563"/>
          </a:xfrm>
        </p:spPr>
        <p:txBody>
          <a:bodyPr/>
          <a:lstStyle/>
          <a:p>
            <a:r>
              <a:rPr lang="en-GB" b="1" i="1" dirty="0"/>
              <a:t>Main Body</a:t>
            </a:r>
          </a:p>
        </p:txBody>
      </p:sp>
      <p:sp>
        <p:nvSpPr>
          <p:cNvPr id="3" name="Date Placeholder 2">
            <a:extLst>
              <a:ext uri="{FF2B5EF4-FFF2-40B4-BE49-F238E27FC236}">
                <a16:creationId xmlns:a16="http://schemas.microsoft.com/office/drawing/2014/main" id="{1A8C18A3-D1DA-4DED-A130-E2BEEA875A17}"/>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A7FEDEB1-A488-4A86-B670-BA36AC99288F}"/>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5944C3D7-A4D2-499E-B677-8B08A021B620}"/>
              </a:ext>
            </a:extLst>
          </p:cNvPr>
          <p:cNvSpPr>
            <a:spLocks noGrp="1"/>
          </p:cNvSpPr>
          <p:nvPr>
            <p:ph type="sldNum" sz="quarter" idx="12"/>
          </p:nvPr>
        </p:nvSpPr>
        <p:spPr/>
        <p:txBody>
          <a:bodyPr/>
          <a:lstStyle/>
          <a:p>
            <a:fld id="{EFC07C4F-4DD7-4452-9CBE-7B4BC77324C7}" type="slidenum">
              <a:rPr lang="en-GB" smtClean="0"/>
              <a:t>15</a:t>
            </a:fld>
            <a:endParaRPr lang="en-GB"/>
          </a:p>
        </p:txBody>
      </p:sp>
      <p:sp>
        <p:nvSpPr>
          <p:cNvPr id="7" name="TextBox 6">
            <a:extLst>
              <a:ext uri="{FF2B5EF4-FFF2-40B4-BE49-F238E27FC236}">
                <a16:creationId xmlns:a16="http://schemas.microsoft.com/office/drawing/2014/main" id="{00D0C775-B78C-4C0C-8DF9-5B98B34A22AD}"/>
              </a:ext>
            </a:extLst>
          </p:cNvPr>
          <p:cNvSpPr txBox="1"/>
          <p:nvPr/>
        </p:nvSpPr>
        <p:spPr>
          <a:xfrm>
            <a:off x="342885" y="1916832"/>
            <a:ext cx="3436205" cy="4308872"/>
          </a:xfrm>
          <a:prstGeom prst="rect">
            <a:avLst/>
          </a:prstGeom>
          <a:noFill/>
        </p:spPr>
        <p:txBody>
          <a:bodyPr wrap="square" rtlCol="0">
            <a:spAutoFit/>
          </a:bodyPr>
          <a:lstStyle/>
          <a:p>
            <a:r>
              <a:rPr lang="en-GB" sz="1600" dirty="0"/>
              <a:t>The main body of your presentation should:</a:t>
            </a:r>
          </a:p>
          <a:p>
            <a:endParaRPr lang="en-GB" sz="1600" dirty="0"/>
          </a:p>
          <a:p>
            <a:pPr marL="285750" indent="-285750">
              <a:buFont typeface="Arial" panose="020B0604020202020204" pitchFamily="34" charset="0"/>
              <a:buChar char="•"/>
            </a:pPr>
            <a:r>
              <a:rPr lang="en-GB" sz="1600" dirty="0"/>
              <a:t>Highlight debates and guide the audience through your key arguments</a:t>
            </a:r>
          </a:p>
          <a:p>
            <a:pPr marL="285750" indent="-285750">
              <a:buFont typeface="Arial" panose="020B0604020202020204" pitchFamily="34" charset="0"/>
              <a:buChar char="•"/>
            </a:pPr>
            <a:r>
              <a:rPr lang="en-GB" sz="1600" dirty="0"/>
              <a:t>Explore and examine a number of sources relevant to your topic</a:t>
            </a:r>
          </a:p>
          <a:p>
            <a:pPr marL="285750" indent="-285750">
              <a:buFont typeface="Arial" panose="020B0604020202020204" pitchFamily="34" charset="0"/>
              <a:buChar char="•"/>
            </a:pPr>
            <a:r>
              <a:rPr lang="en-GB" sz="1600" dirty="0"/>
              <a:t>Evaluate different viewpoints and give a balanced opinion</a:t>
            </a:r>
          </a:p>
          <a:p>
            <a:pPr marL="285750" indent="-285750">
              <a:buFont typeface="Arial" panose="020B0604020202020204" pitchFamily="34" charset="0"/>
              <a:buChar char="•"/>
            </a:pPr>
            <a:r>
              <a:rPr lang="en-GB" sz="1600" dirty="0"/>
              <a:t>Justify your points with a combination of quantitative and qualitative evidence</a:t>
            </a:r>
          </a:p>
          <a:p>
            <a:pPr marL="285750" indent="-285750">
              <a:buFont typeface="Arial" panose="020B0604020202020204" pitchFamily="34" charset="0"/>
              <a:buChar char="•"/>
            </a:pPr>
            <a:r>
              <a:rPr lang="en-GB" sz="1600" dirty="0"/>
              <a:t>Be logically sequenced, using appropriate discourse markers to signpost for the audience. </a:t>
            </a:r>
          </a:p>
          <a:p>
            <a:pPr marL="285750" indent="-285750">
              <a:buFont typeface="Arial" panose="020B0604020202020204" pitchFamily="34" charset="0"/>
              <a:buChar char="•"/>
            </a:pPr>
            <a:endParaRPr lang="en-GB" sz="1600" dirty="0"/>
          </a:p>
        </p:txBody>
      </p:sp>
      <p:pic>
        <p:nvPicPr>
          <p:cNvPr id="13" name="Online Media 12" title="Advanced - Structure">
            <a:hlinkClick r:id="" action="ppaction://media"/>
            <a:extLst>
              <a:ext uri="{FF2B5EF4-FFF2-40B4-BE49-F238E27FC236}">
                <a16:creationId xmlns:a16="http://schemas.microsoft.com/office/drawing/2014/main" id="{F5D082AB-86EA-4EE8-8915-44A34ECEB817}"/>
              </a:ext>
            </a:extLst>
          </p:cNvPr>
          <p:cNvPicPr>
            <a:picLocks noRot="1" noChangeAspect="1"/>
          </p:cNvPicPr>
          <p:nvPr>
            <a:videoFile r:link="rId1"/>
          </p:nvPr>
        </p:nvPicPr>
        <p:blipFill>
          <a:blip r:embed="rId4"/>
          <a:stretch>
            <a:fillRect/>
          </a:stretch>
        </p:blipFill>
        <p:spPr>
          <a:xfrm>
            <a:off x="3954811" y="2420888"/>
            <a:ext cx="4588120" cy="2592288"/>
          </a:xfrm>
          <a:prstGeom prst="rect">
            <a:avLst/>
          </a:prstGeom>
        </p:spPr>
      </p:pic>
      <p:pic>
        <p:nvPicPr>
          <p:cNvPr id="6" name="Picture 5">
            <a:extLst>
              <a:ext uri="{FF2B5EF4-FFF2-40B4-BE49-F238E27FC236}">
                <a16:creationId xmlns:a16="http://schemas.microsoft.com/office/drawing/2014/main" id="{63DC761F-C582-F6AE-78AD-94A04CA9BE7D}"/>
              </a:ext>
            </a:extLst>
          </p:cNvPr>
          <p:cNvPicPr>
            <a:picLocks noGrp="1" noRot="1" noMove="1" noResize="1" noEditPoints="1" noAdjustHandles="1" noChangeArrowheads="1" noChangeShapeType="1" noCrop="1"/>
          </p:cNvPicPr>
          <p:nvPr/>
        </p:nvPicPr>
        <p:blipFill rotWithShape="1">
          <a:blip r:embed="rId5"/>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807620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3"/>
                </p:tgtEl>
              </p:cMediaNode>
            </p:video>
            <p:seq concurrent="1" nextAc="seek">
              <p:cTn id="8" restart="whenNotActive" fill="hold" evtFilter="cancelBubble" nodeType="interactiveSeq">
                <p:stCondLst>
                  <p:cond evt="onClick" delay="0">
                    <p:tgtEl>
                      <p:spTgt spid="1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3"/>
                                        </p:tgtEl>
                                      </p:cBhvr>
                                    </p:cmd>
                                  </p:childTnLst>
                                </p:cTn>
                              </p:par>
                            </p:childTnLst>
                          </p:cTn>
                        </p:par>
                      </p:childTnLst>
                    </p:cTn>
                  </p:par>
                </p:childTnLst>
              </p:cTn>
              <p:nextCondLst>
                <p:cond evt="onClick" delay="0">
                  <p:tgtEl>
                    <p:spTgt spid="1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781" y="1132638"/>
            <a:ext cx="7886700" cy="648072"/>
          </a:xfrm>
        </p:spPr>
        <p:txBody>
          <a:bodyPr/>
          <a:lstStyle/>
          <a:p>
            <a:r>
              <a:rPr lang="en-GB" b="1" i="1" dirty="0"/>
              <a:t>Main Body – displaying your data</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16</a:t>
            </a:fld>
            <a:endParaRPr lang="en-GB"/>
          </a:p>
        </p:txBody>
      </p:sp>
      <p:sp>
        <p:nvSpPr>
          <p:cNvPr id="6" name="TextBox 5"/>
          <p:cNvSpPr txBox="1"/>
          <p:nvPr/>
        </p:nvSpPr>
        <p:spPr>
          <a:xfrm>
            <a:off x="356780" y="1965774"/>
            <a:ext cx="8364329" cy="584775"/>
          </a:xfrm>
          <a:prstGeom prst="rect">
            <a:avLst/>
          </a:prstGeom>
          <a:noFill/>
        </p:spPr>
        <p:txBody>
          <a:bodyPr wrap="square" rtlCol="0">
            <a:spAutoFit/>
          </a:bodyPr>
          <a:lstStyle/>
          <a:p>
            <a:r>
              <a:rPr lang="en-GB" sz="1600" dirty="0"/>
              <a:t>These talks are fantastic examples of how to display your research data in a way which is clear, and which tells a story that your audience will care about. </a:t>
            </a:r>
          </a:p>
        </p:txBody>
      </p:sp>
      <p:pic>
        <p:nvPicPr>
          <p:cNvPr id="7" name="Online Media 6" title="The beauty of data visualization - David McCandless">
            <a:hlinkClick r:id="" action="ppaction://media"/>
            <a:extLst>
              <a:ext uri="{FF2B5EF4-FFF2-40B4-BE49-F238E27FC236}">
                <a16:creationId xmlns:a16="http://schemas.microsoft.com/office/drawing/2014/main" id="{641B9BDB-8619-4649-BF5B-C2BC58DAFCA3}"/>
              </a:ext>
            </a:extLst>
          </p:cNvPr>
          <p:cNvPicPr>
            <a:picLocks noRot="1" noChangeAspect="1"/>
          </p:cNvPicPr>
          <p:nvPr>
            <a:videoFile r:link="rId1"/>
          </p:nvPr>
        </p:nvPicPr>
        <p:blipFill>
          <a:blip r:embed="rId5"/>
          <a:stretch>
            <a:fillRect/>
          </a:stretch>
        </p:blipFill>
        <p:spPr>
          <a:xfrm>
            <a:off x="363350" y="3071756"/>
            <a:ext cx="4096821" cy="2314704"/>
          </a:xfrm>
          <a:prstGeom prst="rect">
            <a:avLst/>
          </a:prstGeom>
        </p:spPr>
      </p:pic>
      <p:pic>
        <p:nvPicPr>
          <p:cNvPr id="8" name="Online Media 7" title="Turning Bad Charts into Compelling Data Stories | Dominic Bohan | TEDxYouth@Singapore">
            <a:hlinkClick r:id="" action="ppaction://media"/>
            <a:extLst>
              <a:ext uri="{FF2B5EF4-FFF2-40B4-BE49-F238E27FC236}">
                <a16:creationId xmlns:a16="http://schemas.microsoft.com/office/drawing/2014/main" id="{0EC2EEC8-24F0-4CEF-B1D7-E4B54F0787AA}"/>
              </a:ext>
            </a:extLst>
          </p:cNvPr>
          <p:cNvPicPr>
            <a:picLocks noRot="1" noChangeAspect="1"/>
          </p:cNvPicPr>
          <p:nvPr>
            <a:videoFile r:link="rId2"/>
          </p:nvPr>
        </p:nvPicPr>
        <p:blipFill>
          <a:blip r:embed="rId6"/>
          <a:stretch>
            <a:fillRect/>
          </a:stretch>
        </p:blipFill>
        <p:spPr>
          <a:xfrm>
            <a:off x="4624289" y="3071756"/>
            <a:ext cx="4096821" cy="2314704"/>
          </a:xfrm>
          <a:prstGeom prst="rect">
            <a:avLst/>
          </a:prstGeom>
        </p:spPr>
      </p:pic>
      <p:pic>
        <p:nvPicPr>
          <p:cNvPr id="9" name="Picture 8">
            <a:extLst>
              <a:ext uri="{FF2B5EF4-FFF2-40B4-BE49-F238E27FC236}">
                <a16:creationId xmlns:a16="http://schemas.microsoft.com/office/drawing/2014/main" id="{A4B7F82B-DADB-48D8-4E81-4CAAFF99FBA0}"/>
              </a:ext>
            </a:extLst>
          </p:cNvPr>
          <p:cNvPicPr>
            <a:picLocks noGrp="1" noRot="1" noMove="1" noResize="1" noEditPoints="1" noAdjustHandles="1" noChangeArrowheads="1" noChangeShapeType="1" noCrop="1"/>
          </p:cNvPicPr>
          <p:nvPr/>
        </p:nvPicPr>
        <p:blipFill rotWithShape="1">
          <a:blip r:embed="rId7"/>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5033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7"/>
                </p:tgtEl>
              </p:cMediaNode>
            </p:video>
            <p:seq concurrent="1" nextAc="seek">
              <p:cTn id="12" restart="whenNotActive" fill="hold" evtFilter="cancelBubble" nodeType="interactiveSeq">
                <p:stCondLst>
                  <p:cond evt="onClick" delay="0">
                    <p:tgtEl>
                      <p:spTgt spid="7"/>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7"/>
                                        </p:tgtEl>
                                      </p:cBhvr>
                                    </p:cmd>
                                  </p:childTnLst>
                                </p:cTn>
                              </p:par>
                            </p:childTnLst>
                          </p:cTn>
                        </p:par>
                      </p:childTnLst>
                    </p:cTn>
                  </p:par>
                </p:childTnLst>
              </p:cTn>
              <p:nextCondLst>
                <p:cond evt="onClick" delay="0">
                  <p:tgtEl>
                    <p:spTgt spid="7"/>
                  </p:tgtEl>
                </p:cond>
              </p:nextCondLst>
            </p:seq>
            <p:video>
              <p:cMediaNode vol="80000">
                <p:cTn id="17" fill="hold" display="0">
                  <p:stCondLst>
                    <p:cond delay="indefinite"/>
                  </p:stCondLst>
                </p:cTn>
                <p:tgtEl>
                  <p:spTgt spid="8"/>
                </p:tgtEl>
              </p:cMediaNode>
            </p:video>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1124744"/>
            <a:ext cx="7886700" cy="792088"/>
          </a:xfrm>
        </p:spPr>
        <p:txBody>
          <a:bodyPr/>
          <a:lstStyle/>
          <a:p>
            <a:r>
              <a:rPr lang="en-GB" b="1" i="1" dirty="0"/>
              <a:t>Using Effective Signposting</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17</a:t>
            </a:fld>
            <a:endParaRPr lang="en-GB"/>
          </a:p>
        </p:txBody>
      </p:sp>
      <p:sp>
        <p:nvSpPr>
          <p:cNvPr id="6" name="TextBox 5">
            <a:extLst>
              <a:ext uri="{FF2B5EF4-FFF2-40B4-BE49-F238E27FC236}">
                <a16:creationId xmlns:a16="http://schemas.microsoft.com/office/drawing/2014/main" id="{44D7A6E6-D6E1-47A1-873C-7DCFF9ABE40B}"/>
              </a:ext>
            </a:extLst>
          </p:cNvPr>
          <p:cNvSpPr txBox="1"/>
          <p:nvPr/>
        </p:nvSpPr>
        <p:spPr>
          <a:xfrm>
            <a:off x="323528" y="1844824"/>
            <a:ext cx="5544616" cy="461665"/>
          </a:xfrm>
          <a:prstGeom prst="rect">
            <a:avLst/>
          </a:prstGeom>
          <a:noFill/>
        </p:spPr>
        <p:txBody>
          <a:bodyPr wrap="square" rtlCol="0">
            <a:spAutoFit/>
          </a:bodyPr>
          <a:lstStyle/>
          <a:p>
            <a:r>
              <a:rPr lang="en-GB" sz="2400" b="1" i="1" dirty="0"/>
              <a:t>What is signposting?</a:t>
            </a:r>
          </a:p>
        </p:txBody>
      </p:sp>
      <p:pic>
        <p:nvPicPr>
          <p:cNvPr id="7" name="Picture 6">
            <a:extLst>
              <a:ext uri="{FF2B5EF4-FFF2-40B4-BE49-F238E27FC236}">
                <a16:creationId xmlns:a16="http://schemas.microsoft.com/office/drawing/2014/main" id="{7305BFDA-BA6C-4E0B-B170-8F6B4F717D7C}"/>
              </a:ext>
            </a:extLst>
          </p:cNvPr>
          <p:cNvPicPr>
            <a:picLocks noChangeAspect="1"/>
          </p:cNvPicPr>
          <p:nvPr/>
        </p:nvPicPr>
        <p:blipFill>
          <a:blip r:embed="rId2"/>
          <a:stretch>
            <a:fillRect/>
          </a:stretch>
        </p:blipFill>
        <p:spPr>
          <a:xfrm>
            <a:off x="6621173" y="2636912"/>
            <a:ext cx="2343315" cy="3577580"/>
          </a:xfrm>
          <a:prstGeom prst="rect">
            <a:avLst/>
          </a:prstGeom>
        </p:spPr>
      </p:pic>
      <p:sp>
        <p:nvSpPr>
          <p:cNvPr id="8" name="TextBox 7">
            <a:extLst>
              <a:ext uri="{FF2B5EF4-FFF2-40B4-BE49-F238E27FC236}">
                <a16:creationId xmlns:a16="http://schemas.microsoft.com/office/drawing/2014/main" id="{85A8DB19-0DCC-4DE3-BCAD-9295A660328F}"/>
              </a:ext>
            </a:extLst>
          </p:cNvPr>
          <p:cNvSpPr txBox="1"/>
          <p:nvPr/>
        </p:nvSpPr>
        <p:spPr>
          <a:xfrm rot="781975">
            <a:off x="6975302" y="2909769"/>
            <a:ext cx="1694012" cy="369332"/>
          </a:xfrm>
          <a:prstGeom prst="rect">
            <a:avLst/>
          </a:prstGeom>
          <a:noFill/>
        </p:spPr>
        <p:txBody>
          <a:bodyPr wrap="square" rtlCol="0">
            <a:spAutoFit/>
          </a:bodyPr>
          <a:lstStyle/>
          <a:p>
            <a:r>
              <a:rPr lang="en-GB" dirty="0"/>
              <a:t>Further to this</a:t>
            </a:r>
          </a:p>
        </p:txBody>
      </p:sp>
      <p:sp>
        <p:nvSpPr>
          <p:cNvPr id="9" name="TextBox 8">
            <a:extLst>
              <a:ext uri="{FF2B5EF4-FFF2-40B4-BE49-F238E27FC236}">
                <a16:creationId xmlns:a16="http://schemas.microsoft.com/office/drawing/2014/main" id="{ED73C0CD-D933-411C-9FEC-C8A3915C4A2A}"/>
              </a:ext>
            </a:extLst>
          </p:cNvPr>
          <p:cNvSpPr txBox="1"/>
          <p:nvPr/>
        </p:nvSpPr>
        <p:spPr>
          <a:xfrm rot="20834187">
            <a:off x="7035415" y="3611738"/>
            <a:ext cx="1694012" cy="369332"/>
          </a:xfrm>
          <a:prstGeom prst="rect">
            <a:avLst/>
          </a:prstGeom>
          <a:noFill/>
        </p:spPr>
        <p:txBody>
          <a:bodyPr wrap="square" rtlCol="0">
            <a:spAutoFit/>
          </a:bodyPr>
          <a:lstStyle/>
          <a:p>
            <a:r>
              <a:rPr lang="en-GB" dirty="0"/>
              <a:t>Provided that</a:t>
            </a:r>
          </a:p>
        </p:txBody>
      </p:sp>
      <p:sp>
        <p:nvSpPr>
          <p:cNvPr id="10" name="TextBox 9">
            <a:extLst>
              <a:ext uri="{FF2B5EF4-FFF2-40B4-BE49-F238E27FC236}">
                <a16:creationId xmlns:a16="http://schemas.microsoft.com/office/drawing/2014/main" id="{78BEB239-85DF-4C0A-B276-5B3441EE7B73}"/>
              </a:ext>
            </a:extLst>
          </p:cNvPr>
          <p:cNvSpPr txBox="1"/>
          <p:nvPr/>
        </p:nvSpPr>
        <p:spPr>
          <a:xfrm rot="781975">
            <a:off x="6975303" y="4472165"/>
            <a:ext cx="1694012" cy="369332"/>
          </a:xfrm>
          <a:prstGeom prst="rect">
            <a:avLst/>
          </a:prstGeom>
          <a:noFill/>
        </p:spPr>
        <p:txBody>
          <a:bodyPr wrap="square" rtlCol="0">
            <a:spAutoFit/>
          </a:bodyPr>
          <a:lstStyle/>
          <a:p>
            <a:r>
              <a:rPr lang="en-GB" dirty="0"/>
              <a:t>As illustrated by</a:t>
            </a:r>
          </a:p>
        </p:txBody>
      </p:sp>
      <p:sp>
        <p:nvSpPr>
          <p:cNvPr id="11" name="TextBox 10">
            <a:extLst>
              <a:ext uri="{FF2B5EF4-FFF2-40B4-BE49-F238E27FC236}">
                <a16:creationId xmlns:a16="http://schemas.microsoft.com/office/drawing/2014/main" id="{DA9916A7-3B5E-4B7A-AB7D-5B73C8B8033A}"/>
              </a:ext>
            </a:extLst>
          </p:cNvPr>
          <p:cNvSpPr txBox="1"/>
          <p:nvPr/>
        </p:nvSpPr>
        <p:spPr>
          <a:xfrm rot="20834187">
            <a:off x="7028138" y="5216164"/>
            <a:ext cx="1694012" cy="369332"/>
          </a:xfrm>
          <a:prstGeom prst="rect">
            <a:avLst/>
          </a:prstGeom>
          <a:noFill/>
        </p:spPr>
        <p:txBody>
          <a:bodyPr wrap="square" rtlCol="0">
            <a:spAutoFit/>
          </a:bodyPr>
          <a:lstStyle/>
          <a:p>
            <a:r>
              <a:rPr lang="en-GB" dirty="0"/>
              <a:t>Assuming that</a:t>
            </a:r>
          </a:p>
        </p:txBody>
      </p:sp>
      <p:sp>
        <p:nvSpPr>
          <p:cNvPr id="12" name="TextBox 11">
            <a:extLst>
              <a:ext uri="{FF2B5EF4-FFF2-40B4-BE49-F238E27FC236}">
                <a16:creationId xmlns:a16="http://schemas.microsoft.com/office/drawing/2014/main" id="{95747F35-9F32-4813-AD83-EBB79E3C4A5B}"/>
              </a:ext>
            </a:extLst>
          </p:cNvPr>
          <p:cNvSpPr txBox="1"/>
          <p:nvPr/>
        </p:nvSpPr>
        <p:spPr>
          <a:xfrm>
            <a:off x="323528" y="2348880"/>
            <a:ext cx="5819596" cy="584775"/>
          </a:xfrm>
          <a:prstGeom prst="rect">
            <a:avLst/>
          </a:prstGeom>
          <a:noFill/>
        </p:spPr>
        <p:txBody>
          <a:bodyPr wrap="square" rtlCol="0">
            <a:spAutoFit/>
          </a:bodyPr>
          <a:lstStyle/>
          <a:p>
            <a:r>
              <a:rPr lang="en-GB" sz="1600" dirty="0"/>
              <a:t>Signposting is using words, phrases or visual cues to guide your audience through the content of your presentation. </a:t>
            </a:r>
          </a:p>
        </p:txBody>
      </p:sp>
      <p:sp>
        <p:nvSpPr>
          <p:cNvPr id="15" name="TextBox 14">
            <a:extLst>
              <a:ext uri="{FF2B5EF4-FFF2-40B4-BE49-F238E27FC236}">
                <a16:creationId xmlns:a16="http://schemas.microsoft.com/office/drawing/2014/main" id="{B3A389E6-3E65-41EA-8A32-2B1BD6315605}"/>
              </a:ext>
            </a:extLst>
          </p:cNvPr>
          <p:cNvSpPr txBox="1"/>
          <p:nvPr/>
        </p:nvSpPr>
        <p:spPr>
          <a:xfrm>
            <a:off x="323528" y="3174067"/>
            <a:ext cx="5544616" cy="461665"/>
          </a:xfrm>
          <a:prstGeom prst="rect">
            <a:avLst/>
          </a:prstGeom>
          <a:noFill/>
        </p:spPr>
        <p:txBody>
          <a:bodyPr wrap="square" rtlCol="0">
            <a:spAutoFit/>
          </a:bodyPr>
          <a:lstStyle/>
          <a:p>
            <a:r>
              <a:rPr lang="en-GB" sz="2400" b="1" i="1" dirty="0"/>
              <a:t>Why is it important?</a:t>
            </a:r>
          </a:p>
        </p:txBody>
      </p:sp>
      <p:sp>
        <p:nvSpPr>
          <p:cNvPr id="16" name="TextBox 15">
            <a:extLst>
              <a:ext uri="{FF2B5EF4-FFF2-40B4-BE49-F238E27FC236}">
                <a16:creationId xmlns:a16="http://schemas.microsoft.com/office/drawing/2014/main" id="{F27E2768-98A2-47EB-845A-80495CEBAFFE}"/>
              </a:ext>
            </a:extLst>
          </p:cNvPr>
          <p:cNvSpPr txBox="1"/>
          <p:nvPr/>
        </p:nvSpPr>
        <p:spPr>
          <a:xfrm>
            <a:off x="334056" y="3606115"/>
            <a:ext cx="5819596" cy="830997"/>
          </a:xfrm>
          <a:prstGeom prst="rect">
            <a:avLst/>
          </a:prstGeom>
          <a:noFill/>
        </p:spPr>
        <p:txBody>
          <a:bodyPr wrap="square" rtlCol="0">
            <a:spAutoFit/>
          </a:bodyPr>
          <a:lstStyle/>
          <a:p>
            <a:r>
              <a:rPr lang="en-GB" sz="1600" dirty="0"/>
              <a:t>Effectively signposting your presentation not only makes the content easier for your audience to follow, but it can also be used to keep them engaged and hold their attention.</a:t>
            </a:r>
          </a:p>
        </p:txBody>
      </p:sp>
      <p:sp>
        <p:nvSpPr>
          <p:cNvPr id="17" name="TextBox 16">
            <a:extLst>
              <a:ext uri="{FF2B5EF4-FFF2-40B4-BE49-F238E27FC236}">
                <a16:creationId xmlns:a16="http://schemas.microsoft.com/office/drawing/2014/main" id="{D0494792-4156-4323-A1BD-9A40CA352D1C}"/>
              </a:ext>
            </a:extLst>
          </p:cNvPr>
          <p:cNvSpPr txBox="1"/>
          <p:nvPr/>
        </p:nvSpPr>
        <p:spPr>
          <a:xfrm>
            <a:off x="323528" y="4653136"/>
            <a:ext cx="5544616" cy="461665"/>
          </a:xfrm>
          <a:prstGeom prst="rect">
            <a:avLst/>
          </a:prstGeom>
          <a:noFill/>
        </p:spPr>
        <p:txBody>
          <a:bodyPr wrap="square" rtlCol="0">
            <a:spAutoFit/>
          </a:bodyPr>
          <a:lstStyle/>
          <a:p>
            <a:r>
              <a:rPr lang="en-GB" sz="2400" b="1" i="1" dirty="0"/>
              <a:t>What is ‘effective’?</a:t>
            </a:r>
          </a:p>
        </p:txBody>
      </p:sp>
      <p:sp>
        <p:nvSpPr>
          <p:cNvPr id="18" name="TextBox 17">
            <a:extLst>
              <a:ext uri="{FF2B5EF4-FFF2-40B4-BE49-F238E27FC236}">
                <a16:creationId xmlns:a16="http://schemas.microsoft.com/office/drawing/2014/main" id="{B53F2256-1590-4BC8-AB0E-11E15514906B}"/>
              </a:ext>
            </a:extLst>
          </p:cNvPr>
          <p:cNvSpPr txBox="1"/>
          <p:nvPr/>
        </p:nvSpPr>
        <p:spPr>
          <a:xfrm>
            <a:off x="323528" y="5093877"/>
            <a:ext cx="5819596" cy="1077218"/>
          </a:xfrm>
          <a:prstGeom prst="rect">
            <a:avLst/>
          </a:prstGeom>
          <a:noFill/>
        </p:spPr>
        <p:txBody>
          <a:bodyPr wrap="square" rtlCol="0">
            <a:spAutoFit/>
          </a:bodyPr>
          <a:lstStyle/>
          <a:p>
            <a:r>
              <a:rPr lang="en-GB" sz="1600" dirty="0"/>
              <a:t>Using signposting effectively means striking a careful balance between helping your audience by guiding them through your talk, but not using so many discourse markers and connectives that it disrupts the flow of your presentation or patronises your audience. </a:t>
            </a:r>
          </a:p>
        </p:txBody>
      </p:sp>
      <p:pic>
        <p:nvPicPr>
          <p:cNvPr id="20" name="Picture 19">
            <a:extLst>
              <a:ext uri="{FF2B5EF4-FFF2-40B4-BE49-F238E27FC236}">
                <a16:creationId xmlns:a16="http://schemas.microsoft.com/office/drawing/2014/main" id="{A4BFEC24-95B3-4783-9AE6-8261A4414D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4277" y="1160867"/>
            <a:ext cx="2052825" cy="1394689"/>
          </a:xfrm>
          <a:prstGeom prst="rect">
            <a:avLst/>
          </a:prstGeom>
        </p:spPr>
      </p:pic>
      <p:sp>
        <p:nvSpPr>
          <p:cNvPr id="21" name="TextBox 20">
            <a:extLst>
              <a:ext uri="{FF2B5EF4-FFF2-40B4-BE49-F238E27FC236}">
                <a16:creationId xmlns:a16="http://schemas.microsoft.com/office/drawing/2014/main" id="{D013326A-CF72-44E9-B968-24520A581FF9}"/>
              </a:ext>
            </a:extLst>
          </p:cNvPr>
          <p:cNvSpPr txBox="1"/>
          <p:nvPr/>
        </p:nvSpPr>
        <p:spPr>
          <a:xfrm>
            <a:off x="6732240" y="1394192"/>
            <a:ext cx="1956900" cy="738664"/>
          </a:xfrm>
          <a:prstGeom prst="rect">
            <a:avLst/>
          </a:prstGeom>
          <a:noFill/>
        </p:spPr>
        <p:txBody>
          <a:bodyPr wrap="square" rtlCol="0">
            <a:spAutoFit/>
          </a:bodyPr>
          <a:lstStyle/>
          <a:p>
            <a:pPr algn="ctr"/>
            <a:r>
              <a:rPr lang="en-GB" sz="1400" dirty="0"/>
              <a:t>Look in your workbook for a signposting cheat-sheet!</a:t>
            </a:r>
          </a:p>
        </p:txBody>
      </p:sp>
      <p:pic>
        <p:nvPicPr>
          <p:cNvPr id="13" name="Picture 12">
            <a:extLst>
              <a:ext uri="{FF2B5EF4-FFF2-40B4-BE49-F238E27FC236}">
                <a16:creationId xmlns:a16="http://schemas.microsoft.com/office/drawing/2014/main" id="{BE900E8E-1B38-9E82-4C3D-ED326EA93910}"/>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874006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1124744"/>
            <a:ext cx="7886700" cy="864096"/>
          </a:xfrm>
        </p:spPr>
        <p:txBody>
          <a:bodyPr/>
          <a:lstStyle/>
          <a:p>
            <a:r>
              <a:rPr lang="en-GB" b="1" i="1" dirty="0"/>
              <a:t>Conclusions</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18</a:t>
            </a:fld>
            <a:endParaRPr lang="en-GB"/>
          </a:p>
        </p:txBody>
      </p:sp>
      <p:sp>
        <p:nvSpPr>
          <p:cNvPr id="9" name="TextBox 8">
            <a:extLst>
              <a:ext uri="{FF2B5EF4-FFF2-40B4-BE49-F238E27FC236}">
                <a16:creationId xmlns:a16="http://schemas.microsoft.com/office/drawing/2014/main" id="{370F2F1A-85E8-4A7B-8E01-26C678DA4FEA}"/>
              </a:ext>
            </a:extLst>
          </p:cNvPr>
          <p:cNvSpPr txBox="1"/>
          <p:nvPr/>
        </p:nvSpPr>
        <p:spPr>
          <a:xfrm>
            <a:off x="323529" y="2902650"/>
            <a:ext cx="4013937" cy="2554545"/>
          </a:xfrm>
          <a:prstGeom prst="rect">
            <a:avLst/>
          </a:prstGeom>
          <a:noFill/>
        </p:spPr>
        <p:txBody>
          <a:bodyPr wrap="square">
            <a:spAutoFit/>
          </a:bodyPr>
          <a:lstStyle/>
          <a:p>
            <a:endParaRPr lang="en-GB" sz="1600" b="0" i="0" u="none" strike="noStrike" baseline="0" dirty="0">
              <a:solidFill>
                <a:srgbClr val="000000"/>
              </a:solidFill>
              <a:latin typeface="+mj-lt"/>
            </a:endParaRPr>
          </a:p>
          <a:p>
            <a:r>
              <a:rPr lang="en-GB" sz="1600" b="0" i="0" u="none" strike="noStrike" baseline="0" dirty="0">
                <a:solidFill>
                  <a:srgbClr val="000000"/>
                </a:solidFill>
                <a:latin typeface="+mj-lt"/>
              </a:rPr>
              <a:t>Recap your own key arguments or contention when concluding your presentation.</a:t>
            </a:r>
          </a:p>
          <a:p>
            <a:endParaRPr lang="en-GB" sz="1600" dirty="0">
              <a:solidFill>
                <a:srgbClr val="000000"/>
              </a:solidFill>
              <a:latin typeface="+mj-lt"/>
            </a:endParaRPr>
          </a:p>
          <a:p>
            <a:r>
              <a:rPr lang="en-GB" sz="1600" dirty="0">
                <a:solidFill>
                  <a:srgbClr val="000000"/>
                </a:solidFill>
                <a:latin typeface="+mj-lt"/>
              </a:rPr>
              <a:t>You </a:t>
            </a:r>
            <a:r>
              <a:rPr lang="en-GB" sz="1600" b="0" i="0" u="none" strike="noStrike" baseline="0" dirty="0">
                <a:solidFill>
                  <a:srgbClr val="000000"/>
                </a:solidFill>
                <a:latin typeface="+mj-lt"/>
              </a:rPr>
              <a:t>might talk about and evaluate the experience of conducting your research.</a:t>
            </a:r>
          </a:p>
          <a:p>
            <a:endParaRPr lang="en-GB" sz="1600" dirty="0">
              <a:solidFill>
                <a:srgbClr val="000000"/>
              </a:solidFill>
              <a:latin typeface="+mj-lt"/>
            </a:endParaRPr>
          </a:p>
          <a:p>
            <a:r>
              <a:rPr lang="en-GB" sz="1600" b="0" i="0" u="none" strike="noStrike" baseline="0" dirty="0">
                <a:solidFill>
                  <a:srgbClr val="000000"/>
                </a:solidFill>
                <a:latin typeface="+mj-lt"/>
              </a:rPr>
              <a:t>For example, what did you find interesting and might there be any other areas for further </a:t>
            </a:r>
          </a:p>
          <a:p>
            <a:r>
              <a:rPr lang="en-GB" sz="1600" b="0" i="0" u="none" strike="noStrike" baseline="0" dirty="0">
                <a:solidFill>
                  <a:srgbClr val="000000"/>
                </a:solidFill>
                <a:latin typeface="+mj-lt"/>
              </a:rPr>
              <a:t>enquiry? </a:t>
            </a:r>
          </a:p>
        </p:txBody>
      </p:sp>
      <p:sp>
        <p:nvSpPr>
          <p:cNvPr id="11" name="TextBox 10">
            <a:extLst>
              <a:ext uri="{FF2B5EF4-FFF2-40B4-BE49-F238E27FC236}">
                <a16:creationId xmlns:a16="http://schemas.microsoft.com/office/drawing/2014/main" id="{C485446B-DD3C-4B5D-837D-8F6D1DFE09EE}"/>
              </a:ext>
            </a:extLst>
          </p:cNvPr>
          <p:cNvSpPr txBox="1"/>
          <p:nvPr/>
        </p:nvSpPr>
        <p:spPr>
          <a:xfrm>
            <a:off x="323529" y="1881698"/>
            <a:ext cx="4572000" cy="584775"/>
          </a:xfrm>
          <a:prstGeom prst="rect">
            <a:avLst/>
          </a:prstGeom>
          <a:noFill/>
        </p:spPr>
        <p:txBody>
          <a:bodyPr wrap="square">
            <a:spAutoFit/>
          </a:bodyPr>
          <a:lstStyle/>
          <a:p>
            <a:r>
              <a:rPr lang="en-GB" sz="1600" b="1" i="1" dirty="0">
                <a:solidFill>
                  <a:srgbClr val="E7151D"/>
                </a:solidFill>
                <a:effectLst/>
              </a:rPr>
              <a:t>Draws evidence based and well-considered conclusions.</a:t>
            </a:r>
            <a:endParaRPr lang="en-GB" sz="1600" b="1" i="1" dirty="0">
              <a:solidFill>
                <a:srgbClr val="E7151D"/>
              </a:solidFill>
            </a:endParaRPr>
          </a:p>
        </p:txBody>
      </p:sp>
      <p:sp>
        <p:nvSpPr>
          <p:cNvPr id="12" name="Arrow: Down 11">
            <a:extLst>
              <a:ext uri="{FF2B5EF4-FFF2-40B4-BE49-F238E27FC236}">
                <a16:creationId xmlns:a16="http://schemas.microsoft.com/office/drawing/2014/main" id="{381AEB18-4202-4573-8628-6F4549E5C6FD}"/>
              </a:ext>
            </a:extLst>
          </p:cNvPr>
          <p:cNvSpPr/>
          <p:nvPr/>
        </p:nvSpPr>
        <p:spPr>
          <a:xfrm>
            <a:off x="2236912" y="2350621"/>
            <a:ext cx="174849" cy="646331"/>
          </a:xfrm>
          <a:prstGeom prst="downArrow">
            <a:avLst/>
          </a:prstGeom>
          <a:solidFill>
            <a:srgbClr val="F68A1E"/>
          </a:solidFill>
          <a:ln>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TextBox 13">
            <a:extLst>
              <a:ext uri="{FF2B5EF4-FFF2-40B4-BE49-F238E27FC236}">
                <a16:creationId xmlns:a16="http://schemas.microsoft.com/office/drawing/2014/main" id="{62C694C4-9BB5-424D-91DE-013D8EFA973B}"/>
              </a:ext>
            </a:extLst>
          </p:cNvPr>
          <p:cNvSpPr txBox="1"/>
          <p:nvPr/>
        </p:nvSpPr>
        <p:spPr>
          <a:xfrm>
            <a:off x="4211960" y="1866310"/>
            <a:ext cx="4572000" cy="338554"/>
          </a:xfrm>
          <a:prstGeom prst="rect">
            <a:avLst/>
          </a:prstGeom>
          <a:noFill/>
        </p:spPr>
        <p:txBody>
          <a:bodyPr wrap="square">
            <a:spAutoFit/>
          </a:bodyPr>
          <a:lstStyle/>
          <a:p>
            <a:pPr algn="r"/>
            <a:r>
              <a:rPr lang="en-GB" sz="1600" b="1" i="1" dirty="0">
                <a:solidFill>
                  <a:srgbClr val="FF0000"/>
                </a:solidFill>
                <a:effectLst/>
              </a:rPr>
              <a:t>Thoughtful, relevant introduction and ending.</a:t>
            </a:r>
            <a:endParaRPr lang="en-GB" sz="1600" b="1" i="1" dirty="0"/>
          </a:p>
        </p:txBody>
      </p:sp>
      <p:sp>
        <p:nvSpPr>
          <p:cNvPr id="15" name="Arrow: Down 14">
            <a:extLst>
              <a:ext uri="{FF2B5EF4-FFF2-40B4-BE49-F238E27FC236}">
                <a16:creationId xmlns:a16="http://schemas.microsoft.com/office/drawing/2014/main" id="{DA0AD0C0-0E0B-4AC6-8E1E-915457C5E32A}"/>
              </a:ext>
            </a:extLst>
          </p:cNvPr>
          <p:cNvSpPr/>
          <p:nvPr/>
        </p:nvSpPr>
        <p:spPr>
          <a:xfrm>
            <a:off x="6804248" y="2350621"/>
            <a:ext cx="174849" cy="646331"/>
          </a:xfrm>
          <a:prstGeom prst="downArrow">
            <a:avLst/>
          </a:prstGeom>
          <a:solidFill>
            <a:srgbClr val="F68A1E"/>
          </a:solidFill>
          <a:ln>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6" name="TextBox 15">
            <a:extLst>
              <a:ext uri="{FF2B5EF4-FFF2-40B4-BE49-F238E27FC236}">
                <a16:creationId xmlns:a16="http://schemas.microsoft.com/office/drawing/2014/main" id="{77067204-D3B6-4B3C-9E82-009C0EF456A8}"/>
              </a:ext>
            </a:extLst>
          </p:cNvPr>
          <p:cNvSpPr txBox="1"/>
          <p:nvPr/>
        </p:nvSpPr>
        <p:spPr>
          <a:xfrm>
            <a:off x="5076056" y="3117155"/>
            <a:ext cx="3672408" cy="2800767"/>
          </a:xfrm>
          <a:prstGeom prst="rect">
            <a:avLst/>
          </a:prstGeom>
          <a:noFill/>
        </p:spPr>
        <p:txBody>
          <a:bodyPr wrap="square" rtlCol="0">
            <a:spAutoFit/>
          </a:bodyPr>
          <a:lstStyle/>
          <a:p>
            <a:r>
              <a:rPr lang="en-GB" sz="1600" dirty="0"/>
              <a:t>There are lots of ways you can end your presentation – here are a few:</a:t>
            </a:r>
          </a:p>
          <a:p>
            <a:endParaRPr lang="en-GB" sz="1600" dirty="0"/>
          </a:p>
          <a:p>
            <a:pPr marL="285750" indent="-285750">
              <a:buFont typeface="Arial" panose="020B0604020202020204" pitchFamily="34" charset="0"/>
              <a:buChar char="•"/>
            </a:pPr>
            <a:r>
              <a:rPr lang="en-GB" sz="1600" dirty="0"/>
              <a:t>A list of three</a:t>
            </a:r>
          </a:p>
          <a:p>
            <a:pPr marL="285750" indent="-285750">
              <a:buFont typeface="Arial" panose="020B0604020202020204" pitchFamily="34" charset="0"/>
              <a:buChar char="•"/>
            </a:pPr>
            <a:r>
              <a:rPr lang="en-GB" sz="1600" dirty="0"/>
              <a:t>A question or rhetorical question</a:t>
            </a:r>
          </a:p>
          <a:p>
            <a:pPr marL="285750" indent="-285750">
              <a:buFont typeface="Arial" panose="020B0604020202020204" pitchFamily="34" charset="0"/>
              <a:buChar char="•"/>
            </a:pPr>
            <a:r>
              <a:rPr lang="en-GB" sz="1600" dirty="0"/>
              <a:t>A link back to your opening</a:t>
            </a:r>
          </a:p>
          <a:p>
            <a:pPr marL="285750" indent="-285750">
              <a:buFont typeface="Arial" panose="020B0604020202020204" pitchFamily="34" charset="0"/>
              <a:buChar char="•"/>
            </a:pPr>
            <a:r>
              <a:rPr lang="en-GB" sz="1600" dirty="0"/>
              <a:t>A short, punchy sentence</a:t>
            </a:r>
          </a:p>
          <a:p>
            <a:pPr marL="285750" indent="-285750">
              <a:buFont typeface="Arial" panose="020B0604020202020204" pitchFamily="34" charset="0"/>
              <a:buChar char="•"/>
            </a:pPr>
            <a:r>
              <a:rPr lang="en-GB" sz="1600" dirty="0"/>
              <a:t>A quotation </a:t>
            </a:r>
          </a:p>
          <a:p>
            <a:pPr marL="285750" indent="-285750">
              <a:buFont typeface="Arial" panose="020B0604020202020204" pitchFamily="34" charset="0"/>
              <a:buChar char="•"/>
            </a:pPr>
            <a:r>
              <a:rPr lang="en-GB" sz="1600" dirty="0"/>
              <a:t>A vital piece of data</a:t>
            </a:r>
          </a:p>
          <a:p>
            <a:pPr marL="285750" indent="-285750">
              <a:buFont typeface="Arial" panose="020B0604020202020204" pitchFamily="34" charset="0"/>
              <a:buChar char="•"/>
            </a:pPr>
            <a:r>
              <a:rPr lang="en-GB" sz="1600" dirty="0"/>
              <a:t>A striking image</a:t>
            </a:r>
          </a:p>
          <a:p>
            <a:endParaRPr lang="en-GB" sz="1600" dirty="0"/>
          </a:p>
        </p:txBody>
      </p:sp>
      <p:pic>
        <p:nvPicPr>
          <p:cNvPr id="6" name="Picture 5">
            <a:extLst>
              <a:ext uri="{FF2B5EF4-FFF2-40B4-BE49-F238E27FC236}">
                <a16:creationId xmlns:a16="http://schemas.microsoft.com/office/drawing/2014/main" id="{D12B4501-C02A-049E-4BFE-12C12E54EB0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320159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9" y="1196752"/>
            <a:ext cx="7886700" cy="720080"/>
          </a:xfrm>
        </p:spPr>
        <p:txBody>
          <a:bodyPr/>
          <a:lstStyle/>
          <a:p>
            <a:r>
              <a:rPr lang="en-US" b="1" i="1" dirty="0">
                <a:latin typeface="+mn-lt"/>
              </a:rPr>
              <a:t>Structuring your Presentation</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pic>
        <p:nvPicPr>
          <p:cNvPr id="9" name="Picture 8"/>
          <p:cNvPicPr>
            <a:picLocks noChangeAspect="1"/>
          </p:cNvPicPr>
          <p:nvPr/>
        </p:nvPicPr>
        <p:blipFill rotWithShape="1">
          <a:blip r:embed="rId3"/>
          <a:srcRect l="7865" t="17599" r="12359" b="12001"/>
          <a:stretch/>
        </p:blipFill>
        <p:spPr>
          <a:xfrm>
            <a:off x="702483" y="2132856"/>
            <a:ext cx="7128792" cy="3614600"/>
          </a:xfrm>
          <a:prstGeom prst="rect">
            <a:avLst/>
          </a:prstGeom>
        </p:spPr>
      </p:pic>
      <p:pic>
        <p:nvPicPr>
          <p:cNvPr id="6" name="Picture 5">
            <a:extLst>
              <a:ext uri="{FF2B5EF4-FFF2-40B4-BE49-F238E27FC236}">
                <a16:creationId xmlns:a16="http://schemas.microsoft.com/office/drawing/2014/main" id="{000E2BA1-9F4A-07B4-91A9-14AADF1FE257}"/>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41155" y="1048437"/>
            <a:ext cx="7886700" cy="792088"/>
          </a:xfrm>
        </p:spPr>
        <p:txBody>
          <a:bodyPr/>
          <a:lstStyle/>
          <a:p>
            <a:r>
              <a:rPr lang="en-US" b="1" i="1" dirty="0">
                <a:latin typeface="+mn-lt"/>
              </a:rPr>
              <a:t>Relevant Grade Descriptors</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4133080564"/>
              </p:ext>
            </p:extLst>
          </p:nvPr>
        </p:nvGraphicFramePr>
        <p:xfrm>
          <a:off x="251520" y="1840525"/>
          <a:ext cx="8795850" cy="4247456"/>
        </p:xfrm>
        <a:graphic>
          <a:graphicData uri="http://schemas.openxmlformats.org/drawingml/2006/table">
            <a:tbl>
              <a:tblPr firstRow="1" firstCol="1" bandRow="1">
                <a:tableStyleId>{5940675A-B579-460E-94D1-54222C63F5DA}</a:tableStyleId>
              </a:tblPr>
              <a:tblGrid>
                <a:gridCol w="1465975">
                  <a:extLst>
                    <a:ext uri="{9D8B030D-6E8A-4147-A177-3AD203B41FA5}">
                      <a16:colId xmlns:a16="http://schemas.microsoft.com/office/drawing/2014/main" val="2218162604"/>
                    </a:ext>
                  </a:extLst>
                </a:gridCol>
                <a:gridCol w="1465975">
                  <a:extLst>
                    <a:ext uri="{9D8B030D-6E8A-4147-A177-3AD203B41FA5}">
                      <a16:colId xmlns:a16="http://schemas.microsoft.com/office/drawing/2014/main" val="3206090700"/>
                    </a:ext>
                  </a:extLst>
                </a:gridCol>
                <a:gridCol w="1465975">
                  <a:extLst>
                    <a:ext uri="{9D8B030D-6E8A-4147-A177-3AD203B41FA5}">
                      <a16:colId xmlns:a16="http://schemas.microsoft.com/office/drawing/2014/main" val="3444477499"/>
                    </a:ext>
                  </a:extLst>
                </a:gridCol>
                <a:gridCol w="1465975">
                  <a:extLst>
                    <a:ext uri="{9D8B030D-6E8A-4147-A177-3AD203B41FA5}">
                      <a16:colId xmlns:a16="http://schemas.microsoft.com/office/drawing/2014/main" val="2739358616"/>
                    </a:ext>
                  </a:extLst>
                </a:gridCol>
                <a:gridCol w="1465975">
                  <a:extLst>
                    <a:ext uri="{9D8B030D-6E8A-4147-A177-3AD203B41FA5}">
                      <a16:colId xmlns:a16="http://schemas.microsoft.com/office/drawing/2014/main" val="2955251145"/>
                    </a:ext>
                  </a:extLst>
                </a:gridCol>
                <a:gridCol w="1465975">
                  <a:extLst>
                    <a:ext uri="{9D8B030D-6E8A-4147-A177-3AD203B41FA5}">
                      <a16:colId xmlns:a16="http://schemas.microsoft.com/office/drawing/2014/main" val="2271574479"/>
                    </a:ext>
                  </a:extLst>
                </a:gridCol>
              </a:tblGrid>
              <a:tr h="640472">
                <a:tc>
                  <a:txBody>
                    <a:bodyPr/>
                    <a:lstStyle/>
                    <a:p>
                      <a:pPr algn="ctr">
                        <a:spcAft>
                          <a:spcPts val="0"/>
                        </a:spcAft>
                      </a:pPr>
                      <a:r>
                        <a:rPr lang="en-GB" sz="1200" b="1" spc="-5" dirty="0">
                          <a:effectLst/>
                        </a:rPr>
                        <a:t>Section 1:</a:t>
                      </a:r>
                      <a:endParaRPr lang="en-GB" sz="1200" b="1" dirty="0">
                        <a:effectLst/>
                      </a:endParaRPr>
                    </a:p>
                    <a:p>
                      <a:pPr algn="ctr">
                        <a:spcAft>
                          <a:spcPts val="0"/>
                        </a:spcAft>
                      </a:pPr>
                      <a:r>
                        <a:rPr lang="en-GB" sz="1200" b="1" spc="-5" dirty="0">
                          <a:effectLst/>
                        </a:rPr>
                        <a:t>Oral Presentation</a:t>
                      </a:r>
                      <a:endParaRPr lang="en-GB" sz="1200" b="1" dirty="0">
                        <a:effectLst/>
                      </a:endParaRPr>
                    </a:p>
                    <a:p>
                      <a:pPr algn="ctr">
                        <a:spcAft>
                          <a:spcPts val="0"/>
                        </a:spcAft>
                      </a:pPr>
                      <a:r>
                        <a:rPr lang="en-GB" sz="1200" b="1" spc="-5" dirty="0">
                          <a:effectLst/>
                        </a:rPr>
                        <a:t>Time: 5 minutes</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dirty="0">
                          <a:effectLst/>
                        </a:rPr>
                        <a:t>Pa</a:t>
                      </a:r>
                      <a:r>
                        <a:rPr lang="en-GB" sz="1200" b="1" spc="-5" dirty="0">
                          <a:effectLst/>
                        </a:rPr>
                        <a:t>s</a:t>
                      </a:r>
                      <a:r>
                        <a:rPr lang="en-GB" sz="1200" b="1" dirty="0">
                          <a:effectLst/>
                        </a:rPr>
                        <a:t>s</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dirty="0">
                          <a:effectLst/>
                        </a:rPr>
                        <a:t>Good Pass</a:t>
                      </a:r>
                    </a:p>
                    <a:p>
                      <a:pPr algn="ctr"/>
                      <a:r>
                        <a:rPr lang="en-GB" sz="1200" b="1" dirty="0">
                          <a:effectLst/>
                        </a:rPr>
                        <a:t>(Endorsed)</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spc="5" dirty="0">
                          <a:effectLst/>
                        </a:rPr>
                        <a:t>M</a:t>
                      </a:r>
                      <a:r>
                        <a:rPr lang="en-GB" sz="1200" b="1" dirty="0">
                          <a:effectLst/>
                        </a:rPr>
                        <a:t>e</a:t>
                      </a:r>
                      <a:r>
                        <a:rPr lang="en-GB" sz="1200" b="1" spc="5" dirty="0">
                          <a:effectLst/>
                        </a:rPr>
                        <a:t>r</a:t>
                      </a:r>
                      <a:r>
                        <a:rPr lang="en-GB" sz="1200" b="1" spc="-5" dirty="0">
                          <a:effectLst/>
                        </a:rPr>
                        <a:t>i</a:t>
                      </a:r>
                      <a:r>
                        <a:rPr lang="en-GB" sz="1200" b="1" dirty="0">
                          <a:effectLst/>
                        </a:rPr>
                        <a:t>t</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dirty="0">
                          <a:effectLst/>
                        </a:rPr>
                        <a:t>Merit Plus</a:t>
                      </a:r>
                    </a:p>
                    <a:p>
                      <a:pPr algn="ctr"/>
                      <a:r>
                        <a:rPr lang="en-GB" sz="1200" b="1" dirty="0">
                          <a:effectLst/>
                        </a:rPr>
                        <a:t>(Endorsed)</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tc>
                  <a:txBody>
                    <a:bodyPr/>
                    <a:lstStyle/>
                    <a:p>
                      <a:pPr algn="ctr"/>
                      <a:r>
                        <a:rPr lang="en-GB" sz="1200" b="1" spc="-5" dirty="0">
                          <a:effectLst/>
                        </a:rPr>
                        <a:t>Di</a:t>
                      </a:r>
                      <a:r>
                        <a:rPr lang="en-GB" sz="1200" b="1" dirty="0">
                          <a:effectLst/>
                        </a:rPr>
                        <a:t>s</a:t>
                      </a:r>
                      <a:r>
                        <a:rPr lang="en-GB" sz="1200" b="1" spc="15" dirty="0">
                          <a:effectLst/>
                        </a:rPr>
                        <a:t>t</a:t>
                      </a:r>
                      <a:r>
                        <a:rPr lang="en-GB" sz="1200" b="1" spc="-5" dirty="0">
                          <a:effectLst/>
                        </a:rPr>
                        <a:t>i</a:t>
                      </a:r>
                      <a:r>
                        <a:rPr lang="en-GB" sz="1200" b="1" spc="5" dirty="0">
                          <a:effectLst/>
                        </a:rPr>
                        <a:t>nc</a:t>
                      </a:r>
                      <a:r>
                        <a:rPr lang="en-GB" sz="1200" b="1" dirty="0">
                          <a:effectLst/>
                        </a:rPr>
                        <a:t>tion</a:t>
                      </a:r>
                      <a:endParaRPr lang="en-GB" sz="1200" b="1"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75000"/>
                      </a:schemeClr>
                    </a:solidFill>
                  </a:tcPr>
                </a:tc>
                <a:extLst>
                  <a:ext uri="{0D108BD9-81ED-4DB2-BD59-A6C34878D82A}">
                    <a16:rowId xmlns:a16="http://schemas.microsoft.com/office/drawing/2014/main" val="2237059515"/>
                  </a:ext>
                </a:extLst>
              </a:tr>
              <a:tr h="1231736">
                <a:tc>
                  <a:txBody>
                    <a:bodyPr/>
                    <a:lstStyle/>
                    <a:p>
                      <a:pPr algn="ctr">
                        <a:spcBef>
                          <a:spcPts val="100"/>
                        </a:spcBef>
                        <a:spcAft>
                          <a:spcPts val="0"/>
                        </a:spcAft>
                      </a:pPr>
                      <a:r>
                        <a:rPr lang="en-GB" sz="1200" spc="-5" dirty="0">
                          <a:effectLst/>
                          <a:latin typeface="+mn-lt"/>
                        </a:rPr>
                        <a:t>S</a:t>
                      </a:r>
                      <a:r>
                        <a:rPr lang="en-GB" sz="1200" dirty="0">
                          <a:effectLst/>
                          <a:latin typeface="+mn-lt"/>
                        </a:rPr>
                        <a:t>t</a:t>
                      </a:r>
                      <a:r>
                        <a:rPr lang="en-GB" sz="1200" spc="10" dirty="0">
                          <a:effectLst/>
                          <a:latin typeface="+mn-lt"/>
                        </a:rPr>
                        <a:t>r</a:t>
                      </a:r>
                      <a:r>
                        <a:rPr lang="en-GB" sz="1200" spc="5" dirty="0">
                          <a:effectLst/>
                          <a:latin typeface="+mn-lt"/>
                        </a:rPr>
                        <a:t>uc</a:t>
                      </a:r>
                      <a:r>
                        <a:rPr lang="en-GB" sz="1200" dirty="0">
                          <a:effectLst/>
                          <a:latin typeface="+mn-lt"/>
                        </a:rPr>
                        <a:t>t</a:t>
                      </a:r>
                      <a:r>
                        <a:rPr lang="en-GB" sz="1200" spc="10" dirty="0">
                          <a:effectLst/>
                          <a:latin typeface="+mn-lt"/>
                        </a:rPr>
                        <a:t>u</a:t>
                      </a:r>
                      <a:r>
                        <a:rPr lang="en-GB" sz="1200" spc="5" dirty="0">
                          <a:effectLst/>
                          <a:latin typeface="+mn-lt"/>
                        </a:rPr>
                        <a:t>r</a:t>
                      </a:r>
                      <a:r>
                        <a:rPr lang="en-GB" sz="1200" dirty="0">
                          <a:effectLst/>
                          <a:latin typeface="+mn-lt"/>
                        </a:rPr>
                        <a:t>e</a:t>
                      </a:r>
                      <a:endParaRPr lang="en-GB" sz="1200" b="0"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95000"/>
                      </a:schemeClr>
                    </a:solidFill>
                  </a:tcPr>
                </a:tc>
                <a:tc>
                  <a:txBody>
                    <a:bodyPr/>
                    <a:lstStyle/>
                    <a:p>
                      <a:pPr algn="l">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Presentation is planned, with a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clear beginning and ending.</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spc="-5" dirty="0">
                          <a:effectLst/>
                          <a:latin typeface="Calibri" panose="020F0502020204030204" pitchFamily="34" charset="0"/>
                          <a:ea typeface="Times New Roman" panose="02020603050405020304" pitchFamily="18" charset="0"/>
                          <a:cs typeface="Calibri" panose="020F0502020204030204" pitchFamily="34" charset="0"/>
                        </a:rPr>
                        <a:t>Presentation is planned and </a:t>
                      </a:r>
                      <a:r>
                        <a:rPr lang="en-GB" sz="1200" b="0" spc="-5"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well-ordered with an introduction and conclusion.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Presentation is well-planned and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develops logically </a:t>
                      </a:r>
                      <a:r>
                        <a:rPr lang="en-GB" sz="1200" b="0" dirty="0">
                          <a:effectLst/>
                          <a:latin typeface="Calibri" panose="020F0502020204030204" pitchFamily="34" charset="0"/>
                          <a:ea typeface="Times New Roman" panose="02020603050405020304" pitchFamily="18" charset="0"/>
                          <a:cs typeface="Calibri" panose="020F0502020204030204" pitchFamily="34" charset="0"/>
                        </a:rPr>
                        <a:t>with a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structure that enhances understanding</a:t>
                      </a:r>
                      <a:r>
                        <a:rPr lang="en-GB" sz="1200" b="0" dirty="0">
                          <a:effectLst/>
                          <a:latin typeface="Calibri" panose="020F0502020204030204" pitchFamily="34" charset="0"/>
                          <a:ea typeface="Times New Roman" panose="02020603050405020304" pitchFamily="18" charset="0"/>
                          <a:cs typeface="Calibri" panose="020F0502020204030204" pitchFamily="34" charset="0"/>
                        </a:rPr>
                        <a:t>. </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Presentation is well-planned and develops logically with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smooth transitions between sections.  </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Presentation is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tightly structured </a:t>
                      </a:r>
                      <a:r>
                        <a:rPr lang="en-GB" sz="1200" b="0" dirty="0">
                          <a:effectLst/>
                          <a:latin typeface="Calibri" panose="020F0502020204030204" pitchFamily="34" charset="0"/>
                          <a:ea typeface="Times New Roman" panose="02020603050405020304" pitchFamily="18" charset="0"/>
                          <a:cs typeface="Calibri" panose="020F0502020204030204" pitchFamily="34" charset="0"/>
                        </a:rPr>
                        <a:t>to form a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coherent whole.</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3377800782"/>
                  </a:ext>
                </a:extLst>
              </a:tr>
              <a:tr h="1447817">
                <a:tc>
                  <a:txBody>
                    <a:bodyPr/>
                    <a:lstStyle/>
                    <a:p>
                      <a:pPr algn="ctr"/>
                      <a:r>
                        <a:rPr lang="en-GB" sz="1200" dirty="0">
                          <a:latin typeface="+mn-lt"/>
                        </a:rPr>
                        <a:t>Research and Content</a:t>
                      </a:r>
                    </a:p>
                  </a:txBody>
                  <a:tcPr marL="68580" marR="68580" marT="36000" marB="0" anchor="ctr">
                    <a:solidFill>
                      <a:schemeClr val="bg1">
                        <a:lumMod val="95000"/>
                      </a:schemeClr>
                    </a:solidFill>
                  </a:tcPr>
                </a:tc>
                <a:tc>
                  <a:txBody>
                    <a:bodyPr/>
                    <a:lstStyle/>
                    <a:p>
                      <a:pPr algn="l">
                        <a:lnSpc>
                          <a:spcPts val="1210"/>
                        </a:lnSpc>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subject has suitable substance for the level. There is evidence of research.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Some conclusions are drawn.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 subject has suitable substance for the level. There is evidence of research.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Conclusions are drawn and linked to sources and data</a:t>
                      </a:r>
                      <a:r>
                        <a:rPr lang="en-GB" sz="1200" b="0" dirty="0">
                          <a:effectLst/>
                          <a:latin typeface="Calibri" panose="020F0502020204030204" pitchFamily="34" charset="0"/>
                          <a:ea typeface="Times New Roman" panose="02020603050405020304" pitchFamily="18" charset="0"/>
                          <a:cs typeface="Calibri" panose="020F0502020204030204" pitchFamily="34" charset="0"/>
                        </a:rPr>
                        <a:t>.</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There is depth of knowledge and consistent use of focused research.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Evidence-based conclusions are drawn.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There is depth of knowledge and consistent use of focused research.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Well-considered, evidence-based conclusions are drawn.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pPr>
                      <a:r>
                        <a:rPr lang="en-GB" sz="1200" b="0" dirty="0">
                          <a:effectLst/>
                          <a:latin typeface="Calibri" panose="020F0502020204030204" pitchFamily="34" charset="0"/>
                          <a:ea typeface="Times New Roman" panose="02020603050405020304" pitchFamily="18" charset="0"/>
                          <a:cs typeface="Calibri" panose="020F0502020204030204" pitchFamily="34" charset="0"/>
                        </a:rPr>
                        <a:t>There is consistent use of focused research which is </a:t>
                      </a: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synthesised to draw conclusions and derive implications </a:t>
                      </a:r>
                      <a:r>
                        <a:rPr lang="en-GB" sz="1200" b="0" dirty="0">
                          <a:effectLst/>
                          <a:latin typeface="Calibri" panose="020F0502020204030204" pitchFamily="34" charset="0"/>
                          <a:ea typeface="Times New Roman" panose="02020603050405020304" pitchFamily="18" charset="0"/>
                          <a:cs typeface="Calibri" panose="020F0502020204030204" pitchFamily="34" charset="0"/>
                        </a:rPr>
                        <a:t>based on a range of evidence.</a:t>
                      </a:r>
                      <a:endParaRPr lang="en-GB" sz="12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1444835335"/>
                  </a:ext>
                </a:extLst>
              </a:tr>
              <a:tr h="927431">
                <a:tc>
                  <a:txBody>
                    <a:bodyPr/>
                    <a:lstStyle/>
                    <a:p>
                      <a:pPr algn="ctr">
                        <a:lnSpc>
                          <a:spcPts val="1210"/>
                        </a:lnSpc>
                        <a:spcBef>
                          <a:spcPts val="100"/>
                        </a:spcBef>
                        <a:spcAft>
                          <a:spcPts val="0"/>
                        </a:spcAft>
                      </a:pPr>
                      <a:r>
                        <a:rPr lang="en-GB" sz="1200" b="0" dirty="0">
                          <a:effectLst/>
                          <a:latin typeface="+mn-lt"/>
                          <a:ea typeface="Times New Roman" panose="02020603050405020304" pitchFamily="18" charset="0"/>
                          <a:cs typeface="Calibri" panose="020F0502020204030204" pitchFamily="34" charset="0"/>
                        </a:rPr>
                        <a:t>Use of Supportive Material</a:t>
                      </a:r>
                      <a:endParaRPr lang="en-GB" sz="1200" b="0" dirty="0">
                        <a:effectLst/>
                        <a:latin typeface="+mn-lt"/>
                        <a:ea typeface="Calibri" panose="020F0502020204030204" pitchFamily="34" charset="0"/>
                        <a:cs typeface="Times New Roman" panose="02020603050405020304" pitchFamily="18" charset="0"/>
                      </a:endParaRPr>
                    </a:p>
                  </a:txBody>
                  <a:tcPr marL="68580" marR="68580" marT="36000" marB="0" anchor="ctr">
                    <a:solidFill>
                      <a:schemeClr val="bg1">
                        <a:lumMod val="95000"/>
                      </a:schemeClr>
                    </a:solidFill>
                  </a:tcPr>
                </a:tc>
                <a:tc>
                  <a:txBody>
                    <a:bodyPr/>
                    <a:lstStyle/>
                    <a:p>
                      <a:pPr algn="l">
                        <a:lnSpc>
                          <a:spcPts val="1210"/>
                        </a:lnSpc>
                        <a:spcBef>
                          <a:spcPts val="100"/>
                        </a:spcBef>
                        <a:spcAft>
                          <a:spcPts val="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Supportive material illustrates information.</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spcAft>
                          <a:spcPts val="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Supportive material illustrates information well.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spcAft>
                          <a:spcPts val="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Supportive material used purposefully to assist with detail.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spcAft>
                          <a:spcPts val="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Supportive material used purposefully to assist with detail and enhance the speech.</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tc>
                  <a:txBody>
                    <a:bodyPr/>
                    <a:lstStyle/>
                    <a:p>
                      <a:pPr algn="l">
                        <a:lnSpc>
                          <a:spcPts val="1210"/>
                        </a:lnSpc>
                        <a:spcBef>
                          <a:spcPts val="100"/>
                        </a:spcBef>
                        <a:spcAft>
                          <a:spcPts val="0"/>
                        </a:spcAft>
                      </a:pPr>
                      <a:r>
                        <a:rPr lang="en-GB" sz="1200" b="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Integrated and confident use of supportive material.</a:t>
                      </a:r>
                      <a:endParaRPr lang="en-GB" sz="1200" b="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72000" marB="0"/>
                </a:tc>
                <a:extLst>
                  <a:ext uri="{0D108BD9-81ED-4DB2-BD59-A6C34878D82A}">
                    <a16:rowId xmlns:a16="http://schemas.microsoft.com/office/drawing/2014/main" val="1100630794"/>
                  </a:ext>
                </a:extLst>
              </a:tr>
            </a:tbl>
          </a:graphicData>
        </a:graphic>
      </p:graphicFrame>
      <p:pic>
        <p:nvPicPr>
          <p:cNvPr id="7" name="Picture 6">
            <a:extLst>
              <a:ext uri="{FF2B5EF4-FFF2-40B4-BE49-F238E27FC236}">
                <a16:creationId xmlns:a16="http://schemas.microsoft.com/office/drawing/2014/main" id="{9A5F15CD-EE49-82EB-80C6-B06296B0B410}"/>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9" y="1268760"/>
            <a:ext cx="7886700" cy="576064"/>
          </a:xfrm>
        </p:spPr>
        <p:txBody>
          <a:bodyPr/>
          <a:lstStyle/>
          <a:p>
            <a:r>
              <a:rPr lang="en-US" b="1" i="1" dirty="0"/>
              <a:t>Planning for Purpose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sp>
        <p:nvSpPr>
          <p:cNvPr id="6" name="Rectangle 5"/>
          <p:cNvSpPr/>
          <p:nvPr/>
        </p:nvSpPr>
        <p:spPr>
          <a:xfrm>
            <a:off x="755577" y="2653201"/>
            <a:ext cx="3312368" cy="576064"/>
          </a:xfrm>
          <a:prstGeom prst="rect">
            <a:avLst/>
          </a:prstGeom>
          <a:solidFill>
            <a:srgbClr val="C0D822"/>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solidFill>
                  <a:schemeClr val="tx1"/>
                </a:solidFill>
              </a:rPr>
              <a:t>What is the purpose of my talk?</a:t>
            </a:r>
          </a:p>
        </p:txBody>
      </p:sp>
      <p:sp>
        <p:nvSpPr>
          <p:cNvPr id="7" name="Rectangle 6"/>
          <p:cNvSpPr/>
          <p:nvPr/>
        </p:nvSpPr>
        <p:spPr>
          <a:xfrm>
            <a:off x="5076056" y="3812556"/>
            <a:ext cx="3312368" cy="576064"/>
          </a:xfrm>
          <a:prstGeom prst="rect">
            <a:avLst/>
          </a:prstGeom>
          <a:solidFill>
            <a:srgbClr val="F68A1E"/>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solidFill>
                  <a:schemeClr val="tx1"/>
                </a:solidFill>
              </a:rPr>
              <a:t>What do I want my audience to come away with?</a:t>
            </a:r>
          </a:p>
        </p:txBody>
      </p:sp>
      <p:sp>
        <p:nvSpPr>
          <p:cNvPr id="8" name="Rectangle 7"/>
          <p:cNvSpPr/>
          <p:nvPr/>
        </p:nvSpPr>
        <p:spPr>
          <a:xfrm>
            <a:off x="5076056" y="1913965"/>
            <a:ext cx="3312368" cy="576064"/>
          </a:xfrm>
          <a:prstGeom prst="rect">
            <a:avLst/>
          </a:prstGeom>
          <a:solidFill>
            <a:srgbClr val="FAD108"/>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solidFill>
                  <a:schemeClr val="tx1"/>
                </a:solidFill>
              </a:rPr>
              <a:t>What will my audience already understand?</a:t>
            </a:r>
          </a:p>
        </p:txBody>
      </p:sp>
      <p:sp>
        <p:nvSpPr>
          <p:cNvPr id="9" name="Rectangle 8"/>
          <p:cNvSpPr/>
          <p:nvPr/>
        </p:nvSpPr>
        <p:spPr>
          <a:xfrm>
            <a:off x="755577" y="4897151"/>
            <a:ext cx="3312368" cy="576064"/>
          </a:xfrm>
          <a:prstGeom prst="rect">
            <a:avLst/>
          </a:prstGeom>
          <a:solidFill>
            <a:srgbClr val="E7151D"/>
          </a:solidFill>
          <a:effectLst>
            <a:outerShdw blurRad="76200" dir="18900000" sy="23000" kx="-1200000" algn="bl" rotWithShape="0">
              <a:prstClr val="black">
                <a:alpha val="2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solidFill>
                  <a:schemeClr val="tx1"/>
                </a:solidFill>
              </a:rPr>
              <a:t>How can I capture and maintain their interest?</a:t>
            </a:r>
          </a:p>
        </p:txBody>
      </p:sp>
      <p:pic>
        <p:nvPicPr>
          <p:cNvPr id="10" name="Picture 9">
            <a:extLst>
              <a:ext uri="{FF2B5EF4-FFF2-40B4-BE49-F238E27FC236}">
                <a16:creationId xmlns:a16="http://schemas.microsoft.com/office/drawing/2014/main" id="{FCF24B0A-19E7-74D5-25C9-E802CBF630F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9" y="908720"/>
            <a:ext cx="7886700" cy="864096"/>
          </a:xfrm>
        </p:spPr>
        <p:txBody>
          <a:bodyPr/>
          <a:lstStyle/>
          <a:p>
            <a:r>
              <a:rPr lang="en-GB" b="1" i="1" dirty="0"/>
              <a:t>Introductions</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9</a:t>
            </a:fld>
            <a:endParaRPr lang="en-GB"/>
          </a:p>
        </p:txBody>
      </p:sp>
      <p:sp>
        <p:nvSpPr>
          <p:cNvPr id="8" name="TextBox 7">
            <a:extLst>
              <a:ext uri="{FF2B5EF4-FFF2-40B4-BE49-F238E27FC236}">
                <a16:creationId xmlns:a16="http://schemas.microsoft.com/office/drawing/2014/main" id="{1F26473A-617F-45B4-989E-D33F49A9BD44}"/>
              </a:ext>
            </a:extLst>
          </p:cNvPr>
          <p:cNvSpPr txBox="1"/>
          <p:nvPr/>
        </p:nvSpPr>
        <p:spPr>
          <a:xfrm>
            <a:off x="323529" y="1574620"/>
            <a:ext cx="3384376" cy="1815882"/>
          </a:xfrm>
          <a:prstGeom prst="rect">
            <a:avLst/>
          </a:prstGeom>
          <a:noFill/>
        </p:spPr>
        <p:txBody>
          <a:bodyPr wrap="square" rtlCol="0">
            <a:spAutoFit/>
          </a:bodyPr>
          <a:lstStyle/>
          <a:p>
            <a:r>
              <a:rPr lang="en-GB" sz="1400" dirty="0"/>
              <a:t>Your introduction is an opportunity to do a number of things:</a:t>
            </a:r>
          </a:p>
          <a:p>
            <a:endParaRPr lang="en-GB" sz="1400" dirty="0"/>
          </a:p>
          <a:p>
            <a:pPr marL="342891" indent="-342891">
              <a:buFont typeface="+mj-lt"/>
              <a:buAutoNum type="arabicPeriod"/>
            </a:pPr>
            <a:r>
              <a:rPr lang="en-GB" sz="1400" dirty="0"/>
              <a:t>Hook your audience.</a:t>
            </a:r>
          </a:p>
          <a:p>
            <a:pPr marL="342891" indent="-342891">
              <a:buFont typeface="+mj-lt"/>
              <a:buAutoNum type="arabicPeriod"/>
            </a:pPr>
            <a:r>
              <a:rPr lang="en-GB" sz="1400" dirty="0"/>
              <a:t>Get your presentation off to a strong start – a great confidence boost!</a:t>
            </a:r>
          </a:p>
          <a:p>
            <a:pPr marL="342891" indent="-342891">
              <a:buFont typeface="+mj-lt"/>
              <a:buAutoNum type="arabicPeriod"/>
            </a:pPr>
            <a:r>
              <a:rPr lang="en-GB" sz="1400" dirty="0"/>
              <a:t>Outline your topic and its importance.</a:t>
            </a:r>
          </a:p>
          <a:p>
            <a:pPr marL="342891" indent="-342891">
              <a:buFont typeface="+mj-lt"/>
              <a:buAutoNum type="arabicPeriod"/>
            </a:pPr>
            <a:endParaRPr lang="en-GB" sz="1400" dirty="0"/>
          </a:p>
        </p:txBody>
      </p:sp>
      <p:sp>
        <p:nvSpPr>
          <p:cNvPr id="9" name="Rectangle 8">
            <a:extLst>
              <a:ext uri="{FF2B5EF4-FFF2-40B4-BE49-F238E27FC236}">
                <a16:creationId xmlns:a16="http://schemas.microsoft.com/office/drawing/2014/main" id="{CA670522-C5E2-4743-AFCA-6C68F57FCBAE}"/>
              </a:ext>
            </a:extLst>
          </p:cNvPr>
          <p:cNvSpPr/>
          <p:nvPr/>
        </p:nvSpPr>
        <p:spPr>
          <a:xfrm>
            <a:off x="4059440" y="1574220"/>
            <a:ext cx="4769535" cy="4735100"/>
          </a:xfrm>
          <a:prstGeom prst="rect">
            <a:avLst/>
          </a:prstGeom>
        </p:spPr>
        <p:style>
          <a:lnRef idx="2">
            <a:schemeClr val="dk1"/>
          </a:lnRef>
          <a:fillRef idx="1">
            <a:schemeClr val="lt1"/>
          </a:fillRef>
          <a:effectRef idx="0">
            <a:schemeClr val="dk1"/>
          </a:effectRef>
          <a:fontRef idx="minor">
            <a:schemeClr val="dk1"/>
          </a:fontRef>
        </p:style>
        <p:txBody>
          <a:bodyPr rtlCol="0" anchor="t"/>
          <a:lstStyle/>
          <a:p>
            <a:pPr algn="ctr"/>
            <a:r>
              <a:rPr lang="en-GB" sz="1600" i="1" dirty="0">
                <a:solidFill>
                  <a:srgbClr val="F4891C"/>
                </a:solidFill>
              </a:rPr>
              <a:t>‘Good morning, my name is Maria and I am here to talk to you about the impact of social media on teenage mental health.’</a:t>
            </a:r>
          </a:p>
          <a:p>
            <a:pPr algn="ctr"/>
            <a:endParaRPr lang="en-GB" sz="1600" dirty="0"/>
          </a:p>
          <a:p>
            <a:pPr algn="ctr"/>
            <a:r>
              <a:rPr lang="en-GB" sz="1600" dirty="0"/>
              <a:t>How would you rate this introduction? </a:t>
            </a:r>
          </a:p>
          <a:p>
            <a:pPr algn="ctr"/>
            <a:endParaRPr lang="en-GB" dirty="0"/>
          </a:p>
          <a:p>
            <a:pPr algn="ctr"/>
            <a:endParaRPr lang="en-GB" dirty="0"/>
          </a:p>
          <a:p>
            <a:pPr algn="ctr"/>
            <a:endParaRPr lang="en-GB" dirty="0"/>
          </a:p>
          <a:p>
            <a:pPr algn="ctr"/>
            <a:endParaRPr lang="en-GB" sz="1600" dirty="0"/>
          </a:p>
          <a:p>
            <a:pPr algn="ctr"/>
            <a:r>
              <a:rPr lang="en-GB" sz="1600" dirty="0"/>
              <a:t>Read through the different ‘hooks’ that Maria could have used to make her introduction more thoughtful and engaging. </a:t>
            </a:r>
          </a:p>
          <a:p>
            <a:pPr algn="ctr"/>
            <a:endParaRPr lang="en-GB" sz="1600" i="1" dirty="0">
              <a:solidFill>
                <a:srgbClr val="E7151D"/>
              </a:solidFill>
            </a:endParaRPr>
          </a:p>
          <a:p>
            <a:pPr algn="ctr"/>
            <a:r>
              <a:rPr lang="en-GB" sz="1600" dirty="0">
                <a:solidFill>
                  <a:srgbClr val="E7151D"/>
                </a:solidFill>
              </a:rPr>
              <a:t>Using these ideas, write a new opening sentence for Maria’s presentation. </a:t>
            </a:r>
          </a:p>
          <a:p>
            <a:pPr algn="ctr"/>
            <a:endParaRPr lang="en-GB" sz="1600" dirty="0">
              <a:solidFill>
                <a:srgbClr val="E7151D"/>
              </a:solidFill>
            </a:endParaRPr>
          </a:p>
          <a:p>
            <a:pPr algn="ctr"/>
            <a:r>
              <a:rPr lang="en-GB" sz="1600" b="1" dirty="0">
                <a:solidFill>
                  <a:srgbClr val="F4891C"/>
                </a:solidFill>
              </a:rPr>
              <a:t>Stretch Question: which of the ‘hook’ methods might be inappropriate for Maria’s topic, and why?</a:t>
            </a:r>
          </a:p>
        </p:txBody>
      </p:sp>
      <p:sp>
        <p:nvSpPr>
          <p:cNvPr id="11" name="TextBox 10">
            <a:extLst>
              <a:ext uri="{FF2B5EF4-FFF2-40B4-BE49-F238E27FC236}">
                <a16:creationId xmlns:a16="http://schemas.microsoft.com/office/drawing/2014/main" id="{B9F560B6-8ACB-4E8A-8D06-AA9D2844A864}"/>
              </a:ext>
            </a:extLst>
          </p:cNvPr>
          <p:cNvSpPr txBox="1"/>
          <p:nvPr/>
        </p:nvSpPr>
        <p:spPr>
          <a:xfrm>
            <a:off x="4187689" y="1151760"/>
            <a:ext cx="4572000" cy="369332"/>
          </a:xfrm>
          <a:prstGeom prst="rect">
            <a:avLst/>
          </a:prstGeom>
          <a:noFill/>
        </p:spPr>
        <p:txBody>
          <a:bodyPr wrap="square">
            <a:spAutoFit/>
          </a:bodyPr>
          <a:lstStyle/>
          <a:p>
            <a:r>
              <a:rPr lang="en-GB" i="1" dirty="0">
                <a:solidFill>
                  <a:srgbClr val="E7151D"/>
                </a:solidFill>
              </a:rPr>
              <a:t>Thoughtful, relevant introduction and ending.</a:t>
            </a:r>
          </a:p>
        </p:txBody>
      </p:sp>
      <p:cxnSp>
        <p:nvCxnSpPr>
          <p:cNvPr id="13" name="Straight Connector 12">
            <a:extLst>
              <a:ext uri="{FF2B5EF4-FFF2-40B4-BE49-F238E27FC236}">
                <a16:creationId xmlns:a16="http://schemas.microsoft.com/office/drawing/2014/main" id="{4498CA6A-506A-4C97-B89A-239E4B0A3F19}"/>
              </a:ext>
            </a:extLst>
          </p:cNvPr>
          <p:cNvCxnSpPr/>
          <p:nvPr/>
        </p:nvCxnSpPr>
        <p:spPr>
          <a:xfrm>
            <a:off x="4283968" y="3212976"/>
            <a:ext cx="4392488" cy="0"/>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A31744AB-8C24-4726-BA2D-B7EE87C9122E}"/>
              </a:ext>
            </a:extLst>
          </p:cNvPr>
          <p:cNvCxnSpPr/>
          <p:nvPr/>
        </p:nvCxnSpPr>
        <p:spPr>
          <a:xfrm>
            <a:off x="4283968" y="2996952"/>
            <a:ext cx="0" cy="432048"/>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203F2E07-3B38-4D3F-9FCC-78E648D23BD5}"/>
              </a:ext>
            </a:extLst>
          </p:cNvPr>
          <p:cNvCxnSpPr/>
          <p:nvPr/>
        </p:nvCxnSpPr>
        <p:spPr>
          <a:xfrm>
            <a:off x="6444208" y="2996952"/>
            <a:ext cx="0" cy="432048"/>
          </a:xfrm>
          <a:prstGeom prst="line">
            <a:avLst/>
          </a:prstGeom>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9CA5D41D-3683-4A55-A0A5-A80F205A6AF0}"/>
              </a:ext>
            </a:extLst>
          </p:cNvPr>
          <p:cNvCxnSpPr/>
          <p:nvPr/>
        </p:nvCxnSpPr>
        <p:spPr>
          <a:xfrm>
            <a:off x="8676456" y="2996952"/>
            <a:ext cx="0" cy="432048"/>
          </a:xfrm>
          <a:prstGeom prst="line">
            <a:avLst/>
          </a:prstGeom>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879A721B-89D3-482C-ABA3-6AC472C68CE1}"/>
              </a:ext>
            </a:extLst>
          </p:cNvPr>
          <p:cNvSpPr txBox="1"/>
          <p:nvPr/>
        </p:nvSpPr>
        <p:spPr>
          <a:xfrm>
            <a:off x="4211962" y="3429000"/>
            <a:ext cx="720079" cy="307777"/>
          </a:xfrm>
          <a:prstGeom prst="rect">
            <a:avLst/>
          </a:prstGeom>
          <a:noFill/>
        </p:spPr>
        <p:txBody>
          <a:bodyPr wrap="square" rtlCol="0">
            <a:spAutoFit/>
          </a:bodyPr>
          <a:lstStyle/>
          <a:p>
            <a:r>
              <a:rPr lang="en-GB" sz="1400" i="1" dirty="0"/>
              <a:t>basic</a:t>
            </a:r>
          </a:p>
        </p:txBody>
      </p:sp>
      <p:sp>
        <p:nvSpPr>
          <p:cNvPr id="19" name="TextBox 18">
            <a:extLst>
              <a:ext uri="{FF2B5EF4-FFF2-40B4-BE49-F238E27FC236}">
                <a16:creationId xmlns:a16="http://schemas.microsoft.com/office/drawing/2014/main" id="{29763165-6947-4A34-AB21-BD6E14B35FFC}"/>
              </a:ext>
            </a:extLst>
          </p:cNvPr>
          <p:cNvSpPr txBox="1"/>
          <p:nvPr/>
        </p:nvSpPr>
        <p:spPr>
          <a:xfrm>
            <a:off x="5940152" y="3429000"/>
            <a:ext cx="1025117" cy="307777"/>
          </a:xfrm>
          <a:prstGeom prst="rect">
            <a:avLst/>
          </a:prstGeom>
          <a:noFill/>
        </p:spPr>
        <p:txBody>
          <a:bodyPr wrap="square" rtlCol="0">
            <a:spAutoFit/>
          </a:bodyPr>
          <a:lstStyle/>
          <a:p>
            <a:r>
              <a:rPr lang="en-GB" sz="1400" i="1" dirty="0"/>
              <a:t>informative</a:t>
            </a:r>
          </a:p>
        </p:txBody>
      </p:sp>
      <p:sp>
        <p:nvSpPr>
          <p:cNvPr id="20" name="TextBox 19">
            <a:extLst>
              <a:ext uri="{FF2B5EF4-FFF2-40B4-BE49-F238E27FC236}">
                <a16:creationId xmlns:a16="http://schemas.microsoft.com/office/drawing/2014/main" id="{D55DA55A-AB91-4774-A2A3-B1C162EC6814}"/>
              </a:ext>
            </a:extLst>
          </p:cNvPr>
          <p:cNvSpPr txBox="1"/>
          <p:nvPr/>
        </p:nvSpPr>
        <p:spPr>
          <a:xfrm>
            <a:off x="7755483" y="3405724"/>
            <a:ext cx="1025117" cy="307777"/>
          </a:xfrm>
          <a:prstGeom prst="rect">
            <a:avLst/>
          </a:prstGeom>
          <a:noFill/>
        </p:spPr>
        <p:txBody>
          <a:bodyPr wrap="square" rtlCol="0">
            <a:spAutoFit/>
          </a:bodyPr>
          <a:lstStyle/>
          <a:p>
            <a:pPr algn="r"/>
            <a:r>
              <a:rPr lang="en-GB" sz="1400" i="1" dirty="0"/>
              <a:t>thoughtful</a:t>
            </a:r>
          </a:p>
        </p:txBody>
      </p:sp>
      <p:sp>
        <p:nvSpPr>
          <p:cNvPr id="22" name="Rectangle 21">
            <a:extLst>
              <a:ext uri="{FF2B5EF4-FFF2-40B4-BE49-F238E27FC236}">
                <a16:creationId xmlns:a16="http://schemas.microsoft.com/office/drawing/2014/main" id="{8ADB4013-9DE6-402B-B0A9-2D7D07FDD929}"/>
              </a:ext>
            </a:extLst>
          </p:cNvPr>
          <p:cNvSpPr/>
          <p:nvPr/>
        </p:nvSpPr>
        <p:spPr>
          <a:xfrm>
            <a:off x="294898" y="3358238"/>
            <a:ext cx="1094131" cy="627688"/>
          </a:xfrm>
          <a:prstGeom prst="rect">
            <a:avLst/>
          </a:prstGeom>
          <a:solidFill>
            <a:srgbClr val="FAD108"/>
          </a:solidFill>
        </p:spPr>
        <p:style>
          <a:lnRef idx="2">
            <a:schemeClr val="dk1"/>
          </a:lnRef>
          <a:fillRef idx="1">
            <a:schemeClr val="lt1"/>
          </a:fillRef>
          <a:effectRef idx="0">
            <a:schemeClr val="dk1"/>
          </a:effectRef>
          <a:fontRef idx="minor">
            <a:schemeClr val="dk1"/>
          </a:fontRef>
        </p:style>
        <p:txBody>
          <a:bodyPr vert="horz" rtlCol="0" anchor="ctr"/>
          <a:lstStyle/>
          <a:p>
            <a:pPr algn="ctr"/>
            <a:r>
              <a:rPr lang="en-GB" sz="1400" dirty="0"/>
              <a:t>Quotation</a:t>
            </a:r>
          </a:p>
        </p:txBody>
      </p:sp>
      <p:sp>
        <p:nvSpPr>
          <p:cNvPr id="23" name="Rectangle 22">
            <a:extLst>
              <a:ext uri="{FF2B5EF4-FFF2-40B4-BE49-F238E27FC236}">
                <a16:creationId xmlns:a16="http://schemas.microsoft.com/office/drawing/2014/main" id="{F1D81A6C-2976-4C96-A06D-D0E9C4AFD720}"/>
              </a:ext>
            </a:extLst>
          </p:cNvPr>
          <p:cNvSpPr/>
          <p:nvPr/>
        </p:nvSpPr>
        <p:spPr>
          <a:xfrm>
            <a:off x="294898" y="4079223"/>
            <a:ext cx="1094131" cy="627688"/>
          </a:xfrm>
          <a:prstGeom prst="rect">
            <a:avLst/>
          </a:prstGeom>
          <a:solidFill>
            <a:srgbClr val="C4D820"/>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Statistic</a:t>
            </a:r>
          </a:p>
        </p:txBody>
      </p:sp>
      <p:sp>
        <p:nvSpPr>
          <p:cNvPr id="24" name="Rectangle 23">
            <a:extLst>
              <a:ext uri="{FF2B5EF4-FFF2-40B4-BE49-F238E27FC236}">
                <a16:creationId xmlns:a16="http://schemas.microsoft.com/office/drawing/2014/main" id="{9C5DF804-826E-420D-A8CF-462B4BF35917}"/>
              </a:ext>
            </a:extLst>
          </p:cNvPr>
          <p:cNvSpPr/>
          <p:nvPr/>
        </p:nvSpPr>
        <p:spPr>
          <a:xfrm>
            <a:off x="1507542" y="3358238"/>
            <a:ext cx="1094131" cy="627688"/>
          </a:xfrm>
          <a:prstGeom prst="rect">
            <a:avLst/>
          </a:prstGeom>
          <a:solidFill>
            <a:srgbClr val="C0D822"/>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Statement</a:t>
            </a:r>
          </a:p>
        </p:txBody>
      </p:sp>
      <p:sp>
        <p:nvSpPr>
          <p:cNvPr id="25" name="Rectangle 24">
            <a:extLst>
              <a:ext uri="{FF2B5EF4-FFF2-40B4-BE49-F238E27FC236}">
                <a16:creationId xmlns:a16="http://schemas.microsoft.com/office/drawing/2014/main" id="{A191CB56-B50C-4CE9-AB32-D162A87671E1}"/>
              </a:ext>
            </a:extLst>
          </p:cNvPr>
          <p:cNvSpPr/>
          <p:nvPr/>
        </p:nvSpPr>
        <p:spPr>
          <a:xfrm>
            <a:off x="294897" y="4800208"/>
            <a:ext cx="1094131" cy="627688"/>
          </a:xfrm>
          <a:prstGeom prst="rect">
            <a:avLst/>
          </a:prstGeom>
          <a:solidFill>
            <a:srgbClr val="F68A1E"/>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Humour</a:t>
            </a:r>
          </a:p>
        </p:txBody>
      </p:sp>
      <p:sp>
        <p:nvSpPr>
          <p:cNvPr id="26" name="Rectangle 25">
            <a:extLst>
              <a:ext uri="{FF2B5EF4-FFF2-40B4-BE49-F238E27FC236}">
                <a16:creationId xmlns:a16="http://schemas.microsoft.com/office/drawing/2014/main" id="{FAD58732-CA4E-44B2-AF26-55BB9B411EC6}"/>
              </a:ext>
            </a:extLst>
          </p:cNvPr>
          <p:cNvSpPr/>
          <p:nvPr/>
        </p:nvSpPr>
        <p:spPr>
          <a:xfrm>
            <a:off x="2704826" y="3358238"/>
            <a:ext cx="1094131" cy="627688"/>
          </a:xfrm>
          <a:prstGeom prst="rect">
            <a:avLst/>
          </a:prstGeom>
          <a:solidFill>
            <a:srgbClr val="F4891C"/>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Question</a:t>
            </a:r>
          </a:p>
        </p:txBody>
      </p:sp>
      <p:sp>
        <p:nvSpPr>
          <p:cNvPr id="27" name="Rectangle 26">
            <a:extLst>
              <a:ext uri="{FF2B5EF4-FFF2-40B4-BE49-F238E27FC236}">
                <a16:creationId xmlns:a16="http://schemas.microsoft.com/office/drawing/2014/main" id="{8F117511-C2D9-48E4-B07D-FBB26955101C}"/>
              </a:ext>
            </a:extLst>
          </p:cNvPr>
          <p:cNvSpPr/>
          <p:nvPr/>
        </p:nvSpPr>
        <p:spPr>
          <a:xfrm>
            <a:off x="1507542" y="4079223"/>
            <a:ext cx="1094131" cy="627688"/>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Past/Future</a:t>
            </a:r>
          </a:p>
        </p:txBody>
      </p:sp>
      <p:sp>
        <p:nvSpPr>
          <p:cNvPr id="28" name="Rectangle 27">
            <a:extLst>
              <a:ext uri="{FF2B5EF4-FFF2-40B4-BE49-F238E27FC236}">
                <a16:creationId xmlns:a16="http://schemas.microsoft.com/office/drawing/2014/main" id="{62AA8CE8-5639-4518-8C7F-93A25B1BB473}"/>
              </a:ext>
            </a:extLst>
          </p:cNvPr>
          <p:cNvSpPr/>
          <p:nvPr/>
        </p:nvSpPr>
        <p:spPr>
          <a:xfrm>
            <a:off x="2704825" y="4085000"/>
            <a:ext cx="1094131" cy="627688"/>
          </a:xfrm>
          <a:prstGeom prst="rect">
            <a:avLst/>
          </a:prstGeom>
          <a:solidFill>
            <a:srgbClr val="C4D820"/>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Anecdote</a:t>
            </a:r>
          </a:p>
        </p:txBody>
      </p:sp>
      <p:sp>
        <p:nvSpPr>
          <p:cNvPr id="29" name="Rectangle 28">
            <a:extLst>
              <a:ext uri="{FF2B5EF4-FFF2-40B4-BE49-F238E27FC236}">
                <a16:creationId xmlns:a16="http://schemas.microsoft.com/office/drawing/2014/main" id="{5B16565A-C8FE-44AE-8021-36DD80DC11F5}"/>
              </a:ext>
            </a:extLst>
          </p:cNvPr>
          <p:cNvSpPr/>
          <p:nvPr/>
        </p:nvSpPr>
        <p:spPr>
          <a:xfrm>
            <a:off x="1507542" y="4800208"/>
            <a:ext cx="1094131" cy="627688"/>
          </a:xfrm>
          <a:prstGeom prst="rect">
            <a:avLst/>
          </a:prstGeom>
          <a:solidFill>
            <a:srgbClr val="C4D820"/>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Puzzle</a:t>
            </a:r>
          </a:p>
        </p:txBody>
      </p:sp>
      <p:sp>
        <p:nvSpPr>
          <p:cNvPr id="30" name="Rectangle 29">
            <a:extLst>
              <a:ext uri="{FF2B5EF4-FFF2-40B4-BE49-F238E27FC236}">
                <a16:creationId xmlns:a16="http://schemas.microsoft.com/office/drawing/2014/main" id="{1AF394E3-7CAA-4C44-BA4B-637077124266}"/>
              </a:ext>
            </a:extLst>
          </p:cNvPr>
          <p:cNvSpPr/>
          <p:nvPr/>
        </p:nvSpPr>
        <p:spPr>
          <a:xfrm>
            <a:off x="2704825" y="4797424"/>
            <a:ext cx="1094131" cy="627688"/>
          </a:xfrm>
          <a:prstGeom prst="rect">
            <a:avLst/>
          </a:prstGeom>
          <a:solidFill>
            <a:srgbClr val="FFC000"/>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Sensory</a:t>
            </a:r>
          </a:p>
        </p:txBody>
      </p:sp>
      <p:sp>
        <p:nvSpPr>
          <p:cNvPr id="31" name="Rectangle 30">
            <a:extLst>
              <a:ext uri="{FF2B5EF4-FFF2-40B4-BE49-F238E27FC236}">
                <a16:creationId xmlns:a16="http://schemas.microsoft.com/office/drawing/2014/main" id="{4A5E8A52-0E4B-4E25-81B8-5C5B47314451}"/>
              </a:ext>
            </a:extLst>
          </p:cNvPr>
          <p:cNvSpPr/>
          <p:nvPr/>
        </p:nvSpPr>
        <p:spPr>
          <a:xfrm>
            <a:off x="1389027" y="5512632"/>
            <a:ext cx="1315797" cy="627688"/>
          </a:xfrm>
          <a:prstGeom prst="rect">
            <a:avLst/>
          </a:prstGeom>
          <a:solidFill>
            <a:srgbClr val="F68A1E"/>
          </a:solidFill>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Demonstration</a:t>
            </a:r>
          </a:p>
        </p:txBody>
      </p:sp>
      <p:pic>
        <p:nvPicPr>
          <p:cNvPr id="6" name="Picture 5">
            <a:extLst>
              <a:ext uri="{FF2B5EF4-FFF2-40B4-BE49-F238E27FC236}">
                <a16:creationId xmlns:a16="http://schemas.microsoft.com/office/drawing/2014/main" id="{649069B0-6EC3-8DA7-977A-33F3A582FCB4}"/>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54922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10</a:t>
            </a:fld>
            <a:endParaRPr lang="en-GB"/>
          </a:p>
        </p:txBody>
      </p:sp>
      <p:sp>
        <p:nvSpPr>
          <p:cNvPr id="6" name="Rectangle 5"/>
          <p:cNvSpPr/>
          <p:nvPr/>
        </p:nvSpPr>
        <p:spPr>
          <a:xfrm rot="16200000">
            <a:off x="76672"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r>
              <a:rPr lang="en-GB" dirty="0"/>
              <a:t>Quotation</a:t>
            </a:r>
          </a:p>
        </p:txBody>
      </p:sp>
      <p:sp>
        <p:nvSpPr>
          <p:cNvPr id="7" name="Rectangle 6"/>
          <p:cNvSpPr/>
          <p:nvPr/>
        </p:nvSpPr>
        <p:spPr>
          <a:xfrm rot="16200000">
            <a:off x="72977"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Statistic</a:t>
            </a:r>
          </a:p>
        </p:txBody>
      </p:sp>
      <p:sp>
        <p:nvSpPr>
          <p:cNvPr id="12" name="Rectangle 11"/>
          <p:cNvSpPr/>
          <p:nvPr/>
        </p:nvSpPr>
        <p:spPr>
          <a:xfrm rot="16200000">
            <a:off x="1672569"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Statement</a:t>
            </a:r>
          </a:p>
        </p:txBody>
      </p:sp>
      <p:sp>
        <p:nvSpPr>
          <p:cNvPr id="13" name="Rectangle 12"/>
          <p:cNvSpPr/>
          <p:nvPr/>
        </p:nvSpPr>
        <p:spPr>
          <a:xfrm rot="16200000">
            <a:off x="1655615" y="4184732"/>
            <a:ext cx="2952328" cy="1368152"/>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rtlCol="0" anchor="ctr"/>
          <a:lstStyle/>
          <a:p>
            <a:pPr algn="ctr"/>
            <a:r>
              <a:rPr lang="en-GB" dirty="0"/>
              <a:t>Humour</a:t>
            </a:r>
          </a:p>
        </p:txBody>
      </p:sp>
      <p:sp>
        <p:nvSpPr>
          <p:cNvPr id="14" name="Rectangle 13"/>
          <p:cNvSpPr/>
          <p:nvPr/>
        </p:nvSpPr>
        <p:spPr>
          <a:xfrm rot="16200000">
            <a:off x="3238252"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Question</a:t>
            </a:r>
          </a:p>
        </p:txBody>
      </p:sp>
      <p:sp>
        <p:nvSpPr>
          <p:cNvPr id="15" name="Rectangle 14"/>
          <p:cNvSpPr/>
          <p:nvPr/>
        </p:nvSpPr>
        <p:spPr>
          <a:xfrm rot="16200000">
            <a:off x="3234557"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Past/Future</a:t>
            </a:r>
          </a:p>
        </p:txBody>
      </p:sp>
      <p:sp>
        <p:nvSpPr>
          <p:cNvPr id="16" name="Rectangle 15"/>
          <p:cNvSpPr/>
          <p:nvPr/>
        </p:nvSpPr>
        <p:spPr>
          <a:xfrm rot="16200000">
            <a:off x="4834149"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Anecdote</a:t>
            </a:r>
          </a:p>
        </p:txBody>
      </p:sp>
      <p:sp>
        <p:nvSpPr>
          <p:cNvPr id="17" name="Rectangle 16"/>
          <p:cNvSpPr/>
          <p:nvPr/>
        </p:nvSpPr>
        <p:spPr>
          <a:xfrm rot="16200000">
            <a:off x="4817195"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Puzzle</a:t>
            </a:r>
          </a:p>
        </p:txBody>
      </p:sp>
      <p:sp>
        <p:nvSpPr>
          <p:cNvPr id="18" name="Rectangle 17"/>
          <p:cNvSpPr/>
          <p:nvPr/>
        </p:nvSpPr>
        <p:spPr>
          <a:xfrm rot="16200000">
            <a:off x="6404685"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Sensory</a:t>
            </a:r>
          </a:p>
        </p:txBody>
      </p:sp>
      <p:sp>
        <p:nvSpPr>
          <p:cNvPr id="19" name="Rectangle 18"/>
          <p:cNvSpPr/>
          <p:nvPr/>
        </p:nvSpPr>
        <p:spPr>
          <a:xfrm rot="16200000">
            <a:off x="6400991"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dirty="0"/>
              <a:t>Demonstration</a:t>
            </a:r>
          </a:p>
        </p:txBody>
      </p:sp>
    </p:spTree>
    <p:extLst>
      <p:ext uri="{BB962C8B-B14F-4D97-AF65-F5344CB8AC3E}">
        <p14:creationId xmlns:p14="http://schemas.microsoft.com/office/powerpoint/2010/main" val="541308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sp>
        <p:nvSpPr>
          <p:cNvPr id="6" name="Rectangle 5"/>
          <p:cNvSpPr/>
          <p:nvPr/>
        </p:nvSpPr>
        <p:spPr>
          <a:xfrm rot="16200000">
            <a:off x="35497"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vert="horz" rtlCol="0" anchor="ctr"/>
          <a:lstStyle/>
          <a:p>
            <a:pPr algn="ctr"/>
            <a:r>
              <a:rPr lang="en-GB" sz="1200" dirty="0"/>
              <a:t>Open your talk with a quotation. This could be provocative, or from a respected authority on your topic, or just something that encapsulates the theme of your talk. </a:t>
            </a:r>
          </a:p>
        </p:txBody>
      </p:sp>
      <p:sp>
        <p:nvSpPr>
          <p:cNvPr id="7" name="Rectangle 6"/>
          <p:cNvSpPr/>
          <p:nvPr/>
        </p:nvSpPr>
        <p:spPr>
          <a:xfrm rot="16200000">
            <a:off x="72977"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Use statistics or data to create interest, shock, or to prove a vital point for your topic.</a:t>
            </a:r>
          </a:p>
        </p:txBody>
      </p:sp>
      <p:sp>
        <p:nvSpPr>
          <p:cNvPr id="12" name="Rectangle 11"/>
          <p:cNvSpPr/>
          <p:nvPr/>
        </p:nvSpPr>
        <p:spPr>
          <a:xfrm rot="16200000">
            <a:off x="1672569"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Open your talk with a simple, direct statement. This could be a shock tactic, or could arouse interest and curiosity.</a:t>
            </a:r>
          </a:p>
        </p:txBody>
      </p:sp>
      <p:sp>
        <p:nvSpPr>
          <p:cNvPr id="13" name="Rectangle 12"/>
          <p:cNvSpPr/>
          <p:nvPr/>
        </p:nvSpPr>
        <p:spPr>
          <a:xfrm rot="16200000">
            <a:off x="1655615"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Starting your presentation with a joke or humour is a difficult skill! Using humour can be a good way to connect to your audience and set the tone of your talk. Be careful not to undermine the sincerity of your work.</a:t>
            </a:r>
          </a:p>
        </p:txBody>
      </p:sp>
      <p:sp>
        <p:nvSpPr>
          <p:cNvPr id="14" name="Rectangle 13"/>
          <p:cNvSpPr/>
          <p:nvPr/>
        </p:nvSpPr>
        <p:spPr>
          <a:xfrm rot="16200000">
            <a:off x="3238252"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Ask a question – it could be rhetorical, it could be a ‘thesis’ style question, which you go on to answer in your talk. You could tie back to the question at the end of your presentation. </a:t>
            </a:r>
          </a:p>
        </p:txBody>
      </p:sp>
      <p:sp>
        <p:nvSpPr>
          <p:cNvPr id="15" name="Rectangle 14"/>
          <p:cNvSpPr/>
          <p:nvPr/>
        </p:nvSpPr>
        <p:spPr>
          <a:xfrm rot="16200000">
            <a:off x="3234557"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Call back to the past, or look forward to the future. Ground your presentation in history as a starting point, or encourage your audience to consider the future possibilities related to your topic. </a:t>
            </a:r>
          </a:p>
        </p:txBody>
      </p:sp>
      <p:sp>
        <p:nvSpPr>
          <p:cNvPr id="16" name="Rectangle 15"/>
          <p:cNvSpPr/>
          <p:nvPr/>
        </p:nvSpPr>
        <p:spPr>
          <a:xfrm rot="16200000">
            <a:off x="4834149"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Tell a story to introduce your topic. This can be a great way to generate empathy, break the ice or give insight into your topic. </a:t>
            </a:r>
          </a:p>
        </p:txBody>
      </p:sp>
      <p:sp>
        <p:nvSpPr>
          <p:cNvPr id="17" name="Rectangle 16"/>
          <p:cNvSpPr/>
          <p:nvPr/>
        </p:nvSpPr>
        <p:spPr>
          <a:xfrm rot="16200000">
            <a:off x="4817195"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Confront your audience with a puzzle to solve – this will awaken their interest, and you can maintain that interest by giving the solution later or at the end of you talk. Puzzles can be a great way to express the core problem of your topic in a metaphorical way. </a:t>
            </a:r>
          </a:p>
        </p:txBody>
      </p:sp>
      <p:sp>
        <p:nvSpPr>
          <p:cNvPr id="18" name="Rectangle 17"/>
          <p:cNvSpPr/>
          <p:nvPr/>
        </p:nvSpPr>
        <p:spPr>
          <a:xfrm rot="16200000">
            <a:off x="6404685" y="1079384"/>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Use ‘imagine’ or ‘do you remember’ to evoke a sensory response from your audience – to draw them in, to create a powerful atmosphere for your talk. </a:t>
            </a:r>
          </a:p>
        </p:txBody>
      </p:sp>
      <p:sp>
        <p:nvSpPr>
          <p:cNvPr id="19" name="Rectangle 18"/>
          <p:cNvSpPr/>
          <p:nvPr/>
        </p:nvSpPr>
        <p:spPr>
          <a:xfrm rot="16200000">
            <a:off x="6400991" y="4184732"/>
            <a:ext cx="2952328" cy="136815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t>A live demonstration can be a very exciting way to open your talk, especially if your topic is technical or scientific (do make sure your demonstration is safe, practical and allowed!) You can also use a demonstration as a metaphor. </a:t>
            </a:r>
          </a:p>
        </p:txBody>
      </p:sp>
    </p:spTree>
    <p:extLst>
      <p:ext uri="{BB962C8B-B14F-4D97-AF65-F5344CB8AC3E}">
        <p14:creationId xmlns:p14="http://schemas.microsoft.com/office/powerpoint/2010/main" val="2622858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20" name="TextBox 19">
            <a:extLst>
              <a:ext uri="{FF2B5EF4-FFF2-40B4-BE49-F238E27FC236}">
                <a16:creationId xmlns:a16="http://schemas.microsoft.com/office/drawing/2014/main" id="{0E715CD4-6EF7-49B6-9408-1A42475D2651}"/>
              </a:ext>
            </a:extLst>
          </p:cNvPr>
          <p:cNvSpPr txBox="1"/>
          <p:nvPr/>
        </p:nvSpPr>
        <p:spPr>
          <a:xfrm>
            <a:off x="354361" y="155850"/>
            <a:ext cx="2057400" cy="3046988"/>
          </a:xfrm>
          <a:prstGeom prst="rect">
            <a:avLst/>
          </a:prstGeom>
          <a:solidFill>
            <a:srgbClr val="F4891C"/>
          </a:solidFill>
          <a:ln>
            <a:solidFill>
              <a:schemeClr val="tx1"/>
            </a:solidFill>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prst="coolSlant"/>
          </a:sp3d>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1600" dirty="0"/>
              <a:t>Watch the openings to these TED Talks – for each talk, decide what type of ‘hooks’ the speaker is using to draw the audience in to their talk. </a:t>
            </a:r>
          </a:p>
          <a:p>
            <a:pPr algn="ctr"/>
            <a:endParaRPr lang="en-GB" sz="1600" dirty="0"/>
          </a:p>
          <a:p>
            <a:pPr algn="ctr"/>
            <a:r>
              <a:rPr lang="en-GB" sz="1600" b="1" i="1" dirty="0"/>
              <a:t>Stretch: How do these openings  take advantage of pathos, logos and ethos?</a:t>
            </a:r>
          </a:p>
        </p:txBody>
      </p:sp>
      <p:graphicFrame>
        <p:nvGraphicFramePr>
          <p:cNvPr id="21" name="Table 6">
            <a:extLst>
              <a:ext uri="{FF2B5EF4-FFF2-40B4-BE49-F238E27FC236}">
                <a16:creationId xmlns:a16="http://schemas.microsoft.com/office/drawing/2014/main" id="{2F093BE1-BBBC-41F4-AB7D-54F49474B598}"/>
              </a:ext>
            </a:extLst>
          </p:cNvPr>
          <p:cNvGraphicFramePr>
            <a:graphicFrameLocks noGrp="1"/>
          </p:cNvGraphicFramePr>
          <p:nvPr>
            <p:extLst>
              <p:ext uri="{D42A27DB-BD31-4B8C-83A1-F6EECF244321}">
                <p14:modId xmlns:p14="http://schemas.microsoft.com/office/powerpoint/2010/main" val="1406948599"/>
              </p:ext>
            </p:extLst>
          </p:nvPr>
        </p:nvGraphicFramePr>
        <p:xfrm>
          <a:off x="2640885" y="0"/>
          <a:ext cx="6336705" cy="6365875"/>
        </p:xfrm>
        <a:graphic>
          <a:graphicData uri="http://schemas.openxmlformats.org/drawingml/2006/table">
            <a:tbl>
              <a:tblPr firstRow="1" bandRow="1">
                <a:tableStyleId>{5940675A-B579-460E-94D1-54222C63F5DA}</a:tableStyleId>
              </a:tblPr>
              <a:tblGrid>
                <a:gridCol w="2112235">
                  <a:extLst>
                    <a:ext uri="{9D8B030D-6E8A-4147-A177-3AD203B41FA5}">
                      <a16:colId xmlns:a16="http://schemas.microsoft.com/office/drawing/2014/main" val="465866087"/>
                    </a:ext>
                  </a:extLst>
                </a:gridCol>
                <a:gridCol w="2112235">
                  <a:extLst>
                    <a:ext uri="{9D8B030D-6E8A-4147-A177-3AD203B41FA5}">
                      <a16:colId xmlns:a16="http://schemas.microsoft.com/office/drawing/2014/main" val="2581391033"/>
                    </a:ext>
                  </a:extLst>
                </a:gridCol>
                <a:gridCol w="2112235">
                  <a:extLst>
                    <a:ext uri="{9D8B030D-6E8A-4147-A177-3AD203B41FA5}">
                      <a16:colId xmlns:a16="http://schemas.microsoft.com/office/drawing/2014/main" val="3116396322"/>
                    </a:ext>
                  </a:extLst>
                </a:gridCol>
              </a:tblGrid>
              <a:tr h="265466">
                <a:tc>
                  <a:txBody>
                    <a:bodyPr/>
                    <a:lstStyle/>
                    <a:p>
                      <a:r>
                        <a:rPr lang="en-GB" sz="1400" b="1" i="1" dirty="0"/>
                        <a:t>TED Talk</a:t>
                      </a:r>
                    </a:p>
                  </a:txBody>
                  <a:tcPr/>
                </a:tc>
                <a:tc>
                  <a:txBody>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lang="en-GB" sz="1400" b="1" i="1" dirty="0"/>
                        <a:t>Methods (hooks)</a:t>
                      </a:r>
                    </a:p>
                  </a:txBody>
                  <a:tcPr/>
                </a:tc>
                <a:tc>
                  <a:txBody>
                    <a:bodyPr/>
                    <a:lstStyle/>
                    <a:p>
                      <a:r>
                        <a:rPr lang="en-GB" sz="1400" b="1" i="1" dirty="0"/>
                        <a:t>Pathos, Logos, Ethos</a:t>
                      </a:r>
                    </a:p>
                  </a:txBody>
                  <a:tcPr/>
                </a:tc>
                <a:extLst>
                  <a:ext uri="{0D108BD9-81ED-4DB2-BD59-A6C34878D82A}">
                    <a16:rowId xmlns:a16="http://schemas.microsoft.com/office/drawing/2014/main" val="2611499072"/>
                  </a:ext>
                </a:extLst>
              </a:tr>
              <a:tr h="370840">
                <a:tc>
                  <a:txBody>
                    <a:bodyPr/>
                    <a:lstStyle/>
                    <a:p>
                      <a:r>
                        <a:rPr lang="en-GB" dirty="0">
                          <a:hlinkClick r:id="rId3"/>
                        </a:rPr>
                        <a:t>Andrew Solomon - depression, the secret we share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222635762"/>
                  </a:ext>
                </a:extLst>
              </a:tr>
              <a:tr h="370840">
                <a:tc>
                  <a:txBody>
                    <a:bodyPr/>
                    <a:lstStyle/>
                    <a:p>
                      <a:r>
                        <a:rPr lang="en-GB" dirty="0">
                          <a:hlinkClick r:id="rId4"/>
                        </a:rPr>
                        <a:t>Bill Gates - the next outbreak</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176664874"/>
                  </a:ext>
                </a:extLst>
              </a:tr>
              <a:tr h="370840">
                <a:tc>
                  <a:txBody>
                    <a:bodyPr/>
                    <a:lstStyle/>
                    <a:p>
                      <a:r>
                        <a:rPr lang="en-GB" dirty="0">
                          <a:hlinkClick r:id="rId5"/>
                        </a:rPr>
                        <a:t>Jamie Oliver – teach every child about food</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707028675"/>
                  </a:ext>
                </a:extLst>
              </a:tr>
              <a:tr h="370840">
                <a:tc>
                  <a:txBody>
                    <a:bodyPr/>
                    <a:lstStyle/>
                    <a:p>
                      <a:r>
                        <a:rPr lang="en-GB" dirty="0">
                          <a:hlinkClick r:id="rId6"/>
                        </a:rPr>
                        <a:t>Suzie Sheehy – the case for curiosity driven research</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46079822"/>
                  </a:ext>
                </a:extLst>
              </a:tr>
              <a:tr h="370840">
                <a:tc>
                  <a:txBody>
                    <a:bodyPr/>
                    <a:lstStyle/>
                    <a:p>
                      <a:r>
                        <a:rPr lang="en-GB" dirty="0">
                          <a:hlinkClick r:id="rId7"/>
                        </a:rPr>
                        <a:t>Amy Cuddy – your body language may shape who you are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719944081"/>
                  </a:ext>
                </a:extLst>
              </a:tr>
              <a:tr h="370840">
                <a:tc>
                  <a:txBody>
                    <a:bodyPr/>
                    <a:lstStyle/>
                    <a:p>
                      <a:r>
                        <a:rPr lang="en-GB" dirty="0">
                          <a:hlinkClick r:id="rId8"/>
                        </a:rPr>
                        <a:t>Tim Urban – inside the mind of a master procrastinator</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647971864"/>
                  </a:ext>
                </a:extLst>
              </a:tr>
              <a:tr h="370840">
                <a:tc>
                  <a:txBody>
                    <a:bodyPr/>
                    <a:lstStyle/>
                    <a:p>
                      <a:r>
                        <a:rPr lang="en-GB" dirty="0">
                          <a:hlinkClick r:id="rId9"/>
                        </a:rPr>
                        <a:t>Suki Kim – undercover in North Korea</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535283535"/>
                  </a:ext>
                </a:extLst>
              </a:tr>
              <a:tr h="370840">
                <a:tc>
                  <a:txBody>
                    <a:bodyPr/>
                    <a:lstStyle/>
                    <a:p>
                      <a:r>
                        <a:rPr lang="en-GB" dirty="0">
                          <a:hlinkClick r:id="rId10"/>
                        </a:rPr>
                        <a:t>Amanda Gorman – using your voice is a political choice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0092215"/>
                  </a:ext>
                </a:extLst>
              </a:tr>
              <a:tr h="370840">
                <a:tc>
                  <a:txBody>
                    <a:bodyPr/>
                    <a:lstStyle/>
                    <a:p>
                      <a:r>
                        <a:rPr lang="en-GB" dirty="0">
                          <a:hlinkClick r:id="rId11"/>
                        </a:rPr>
                        <a:t>Benjamin Zander – the transformative power of classical music</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170758725"/>
                  </a:ext>
                </a:extLst>
              </a:tr>
              <a:tr h="370840">
                <a:tc>
                  <a:txBody>
                    <a:bodyPr/>
                    <a:lstStyle/>
                    <a:p>
                      <a:r>
                        <a:rPr lang="en-GB" dirty="0">
                          <a:hlinkClick r:id="rId12"/>
                        </a:rPr>
                        <a:t>Beau Lotto – optical illusions show how we see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361052943"/>
                  </a:ext>
                </a:extLst>
              </a:tr>
            </a:tbl>
          </a:graphicData>
        </a:graphic>
      </p:graphicFrame>
      <p:pic>
        <p:nvPicPr>
          <p:cNvPr id="22" name="Picture 21">
            <a:extLst>
              <a:ext uri="{FF2B5EF4-FFF2-40B4-BE49-F238E27FC236}">
                <a16:creationId xmlns:a16="http://schemas.microsoft.com/office/drawing/2014/main" id="{CD42FBF0-9DB7-474F-9306-BD8FBF52535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3016" y="3855963"/>
            <a:ext cx="1999724" cy="1933850"/>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2176167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ESB-RES-C128 ESB Level 3 Certificate in Speech (Grade 8) 1.5. Structuring your Presentation </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a:p>
        </p:txBody>
      </p:sp>
      <p:sp>
        <p:nvSpPr>
          <p:cNvPr id="20" name="TextBox 19">
            <a:extLst>
              <a:ext uri="{FF2B5EF4-FFF2-40B4-BE49-F238E27FC236}">
                <a16:creationId xmlns:a16="http://schemas.microsoft.com/office/drawing/2014/main" id="{0E715CD4-6EF7-49B6-9408-1A42475D2651}"/>
              </a:ext>
            </a:extLst>
          </p:cNvPr>
          <p:cNvSpPr txBox="1"/>
          <p:nvPr/>
        </p:nvSpPr>
        <p:spPr>
          <a:xfrm>
            <a:off x="354361" y="155850"/>
            <a:ext cx="2057400" cy="3046988"/>
          </a:xfrm>
          <a:prstGeom prst="rect">
            <a:avLst/>
          </a:prstGeom>
          <a:solidFill>
            <a:srgbClr val="F4891C"/>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dk1"/>
          </a:lnRef>
          <a:fillRef idx="1">
            <a:schemeClr val="lt1"/>
          </a:fillRef>
          <a:effectRef idx="0">
            <a:schemeClr val="dk1"/>
          </a:effectRef>
          <a:fontRef idx="minor">
            <a:schemeClr val="dk1"/>
          </a:fontRef>
        </p:style>
        <p:txBody>
          <a:bodyPr wrap="square">
            <a:spAutoFit/>
          </a:bodyPr>
          <a:lstStyle/>
          <a:p>
            <a:pPr algn="ctr"/>
            <a:r>
              <a:rPr lang="en-GB" sz="1600" dirty="0"/>
              <a:t>Watch the openings to these TED Talks – for each talk, decide what type of ‘hooks’ the speaker is using to draw the audience in to their talk. </a:t>
            </a:r>
          </a:p>
          <a:p>
            <a:pPr algn="ctr"/>
            <a:endParaRPr lang="en-GB" sz="1600" dirty="0"/>
          </a:p>
          <a:p>
            <a:pPr algn="ctr"/>
            <a:r>
              <a:rPr lang="en-GB" sz="1600" b="1" i="1" dirty="0"/>
              <a:t>Stretch: How do these openings  take advantage of pathos, logos and ethos?</a:t>
            </a:r>
          </a:p>
        </p:txBody>
      </p:sp>
      <p:graphicFrame>
        <p:nvGraphicFramePr>
          <p:cNvPr id="21" name="Table 6">
            <a:extLst>
              <a:ext uri="{FF2B5EF4-FFF2-40B4-BE49-F238E27FC236}">
                <a16:creationId xmlns:a16="http://schemas.microsoft.com/office/drawing/2014/main" id="{2F093BE1-BBBC-41F4-AB7D-54F49474B598}"/>
              </a:ext>
            </a:extLst>
          </p:cNvPr>
          <p:cNvGraphicFramePr>
            <a:graphicFrameLocks noGrp="1"/>
          </p:cNvGraphicFramePr>
          <p:nvPr/>
        </p:nvGraphicFramePr>
        <p:xfrm>
          <a:off x="2640885" y="0"/>
          <a:ext cx="6336705" cy="6365875"/>
        </p:xfrm>
        <a:graphic>
          <a:graphicData uri="http://schemas.openxmlformats.org/drawingml/2006/table">
            <a:tbl>
              <a:tblPr firstRow="1" bandRow="1">
                <a:tableStyleId>{5940675A-B579-460E-94D1-54222C63F5DA}</a:tableStyleId>
              </a:tblPr>
              <a:tblGrid>
                <a:gridCol w="2112235">
                  <a:extLst>
                    <a:ext uri="{9D8B030D-6E8A-4147-A177-3AD203B41FA5}">
                      <a16:colId xmlns:a16="http://schemas.microsoft.com/office/drawing/2014/main" val="465866087"/>
                    </a:ext>
                  </a:extLst>
                </a:gridCol>
                <a:gridCol w="2112235">
                  <a:extLst>
                    <a:ext uri="{9D8B030D-6E8A-4147-A177-3AD203B41FA5}">
                      <a16:colId xmlns:a16="http://schemas.microsoft.com/office/drawing/2014/main" val="2581391033"/>
                    </a:ext>
                  </a:extLst>
                </a:gridCol>
                <a:gridCol w="2112235">
                  <a:extLst>
                    <a:ext uri="{9D8B030D-6E8A-4147-A177-3AD203B41FA5}">
                      <a16:colId xmlns:a16="http://schemas.microsoft.com/office/drawing/2014/main" val="3116396322"/>
                    </a:ext>
                  </a:extLst>
                </a:gridCol>
              </a:tblGrid>
              <a:tr h="265466">
                <a:tc>
                  <a:txBody>
                    <a:bodyPr/>
                    <a:lstStyle/>
                    <a:p>
                      <a:r>
                        <a:rPr lang="en-GB" sz="1400" b="1" i="1" dirty="0"/>
                        <a:t>TED Talk</a:t>
                      </a:r>
                    </a:p>
                  </a:txBody>
                  <a:tcPr/>
                </a:tc>
                <a:tc>
                  <a:txBody>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lang="en-GB" sz="1400" b="1" i="1" dirty="0"/>
                        <a:t>Methods (hooks)</a:t>
                      </a:r>
                    </a:p>
                  </a:txBody>
                  <a:tcPr/>
                </a:tc>
                <a:tc>
                  <a:txBody>
                    <a:bodyPr/>
                    <a:lstStyle/>
                    <a:p>
                      <a:r>
                        <a:rPr lang="en-GB" sz="1400" b="1" i="1" dirty="0"/>
                        <a:t>Pathos, Logos, Ethos</a:t>
                      </a:r>
                    </a:p>
                  </a:txBody>
                  <a:tcPr/>
                </a:tc>
                <a:extLst>
                  <a:ext uri="{0D108BD9-81ED-4DB2-BD59-A6C34878D82A}">
                    <a16:rowId xmlns:a16="http://schemas.microsoft.com/office/drawing/2014/main" val="2611499072"/>
                  </a:ext>
                </a:extLst>
              </a:tr>
              <a:tr h="370840">
                <a:tc>
                  <a:txBody>
                    <a:bodyPr/>
                    <a:lstStyle/>
                    <a:p>
                      <a:r>
                        <a:rPr lang="en-GB" dirty="0">
                          <a:hlinkClick r:id="rId3"/>
                        </a:rPr>
                        <a:t>Andrew Solomon - depression, the secret we share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222635762"/>
                  </a:ext>
                </a:extLst>
              </a:tr>
              <a:tr h="370840">
                <a:tc>
                  <a:txBody>
                    <a:bodyPr/>
                    <a:lstStyle/>
                    <a:p>
                      <a:r>
                        <a:rPr lang="en-GB" dirty="0">
                          <a:hlinkClick r:id="rId4"/>
                        </a:rPr>
                        <a:t>Bill Gates - the next outbreak</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176664874"/>
                  </a:ext>
                </a:extLst>
              </a:tr>
              <a:tr h="370840">
                <a:tc>
                  <a:txBody>
                    <a:bodyPr/>
                    <a:lstStyle/>
                    <a:p>
                      <a:r>
                        <a:rPr lang="en-GB" dirty="0">
                          <a:hlinkClick r:id="rId5"/>
                        </a:rPr>
                        <a:t>Jamie Oliver – teach every child about food</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707028675"/>
                  </a:ext>
                </a:extLst>
              </a:tr>
              <a:tr h="370840">
                <a:tc>
                  <a:txBody>
                    <a:bodyPr/>
                    <a:lstStyle/>
                    <a:p>
                      <a:r>
                        <a:rPr lang="en-GB" dirty="0">
                          <a:hlinkClick r:id="rId6"/>
                        </a:rPr>
                        <a:t>Suzie Sheehy – the case for curiosity driven research</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46079822"/>
                  </a:ext>
                </a:extLst>
              </a:tr>
              <a:tr h="370840">
                <a:tc>
                  <a:txBody>
                    <a:bodyPr/>
                    <a:lstStyle/>
                    <a:p>
                      <a:r>
                        <a:rPr lang="en-GB" dirty="0">
                          <a:hlinkClick r:id="rId7"/>
                        </a:rPr>
                        <a:t>Amy Cuddy – your body language may shape who you are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719944081"/>
                  </a:ext>
                </a:extLst>
              </a:tr>
              <a:tr h="370840">
                <a:tc>
                  <a:txBody>
                    <a:bodyPr/>
                    <a:lstStyle/>
                    <a:p>
                      <a:r>
                        <a:rPr lang="en-GB" dirty="0">
                          <a:hlinkClick r:id="rId8"/>
                        </a:rPr>
                        <a:t>Tim Urban – inside the mind of a master procrastinator</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647971864"/>
                  </a:ext>
                </a:extLst>
              </a:tr>
              <a:tr h="370840">
                <a:tc>
                  <a:txBody>
                    <a:bodyPr/>
                    <a:lstStyle/>
                    <a:p>
                      <a:r>
                        <a:rPr lang="en-GB" dirty="0">
                          <a:hlinkClick r:id="rId9"/>
                        </a:rPr>
                        <a:t>Suki Kim – undercover in North Korea</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535283535"/>
                  </a:ext>
                </a:extLst>
              </a:tr>
              <a:tr h="370840">
                <a:tc>
                  <a:txBody>
                    <a:bodyPr/>
                    <a:lstStyle/>
                    <a:p>
                      <a:r>
                        <a:rPr lang="en-GB" dirty="0">
                          <a:hlinkClick r:id="rId10"/>
                        </a:rPr>
                        <a:t>Amanda Gorman – using your voice is a political choice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10092215"/>
                  </a:ext>
                </a:extLst>
              </a:tr>
              <a:tr h="370840">
                <a:tc>
                  <a:txBody>
                    <a:bodyPr/>
                    <a:lstStyle/>
                    <a:p>
                      <a:r>
                        <a:rPr lang="en-GB" dirty="0">
                          <a:hlinkClick r:id="rId11"/>
                        </a:rPr>
                        <a:t>Benjamin Zander – the transformative power of classical music</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170758725"/>
                  </a:ext>
                </a:extLst>
              </a:tr>
              <a:tr h="370840">
                <a:tc>
                  <a:txBody>
                    <a:bodyPr/>
                    <a:lstStyle/>
                    <a:p>
                      <a:r>
                        <a:rPr lang="en-GB" dirty="0">
                          <a:hlinkClick r:id="rId12"/>
                        </a:rPr>
                        <a:t>Beau Lotto – optical illusions show how we see</a:t>
                      </a:r>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361052943"/>
                  </a:ext>
                </a:extLst>
              </a:tr>
            </a:tbl>
          </a:graphicData>
        </a:graphic>
      </p:graphicFrame>
      <p:pic>
        <p:nvPicPr>
          <p:cNvPr id="22" name="Picture 21">
            <a:extLst>
              <a:ext uri="{FF2B5EF4-FFF2-40B4-BE49-F238E27FC236}">
                <a16:creationId xmlns:a16="http://schemas.microsoft.com/office/drawing/2014/main" id="{CD42FBF0-9DB7-474F-9306-BD8FBF52535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73016" y="3855963"/>
            <a:ext cx="1999724" cy="1933850"/>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13455734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447E615-BAF4-4278-A711-B9307FCD53E8}">
  <ds:schemaRefs>
    <ds:schemaRef ds:uri="http://schemas.openxmlformats.org/package/2006/metadata/core-properties"/>
    <ds:schemaRef ds:uri="0e08f774-c844-414b-8174-1931542ea424"/>
    <ds:schemaRef ds:uri="http://schemas.microsoft.com/office/2006/documentManagement/types"/>
    <ds:schemaRef ds:uri="http://purl.org/dc/terms/"/>
    <ds:schemaRef ds:uri="http://schemas.microsoft.com/office/infopath/2007/PartnerControls"/>
    <ds:schemaRef ds:uri="http://purl.org/dc/elements/1.1/"/>
    <ds:schemaRef ds:uri="010c06fb-adfb-4972-b43b-36d810ddac6c"/>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53D53883-662F-46AE-AF2B-382F1387982E}">
  <ds:schemaRefs>
    <ds:schemaRef ds:uri="http://schemas.microsoft.com/sharepoint/v3/contenttype/forms"/>
  </ds:schemaRefs>
</ds:datastoreItem>
</file>

<file path=customXml/itemProps3.xml><?xml version="1.0" encoding="utf-8"?>
<ds:datastoreItem xmlns:ds="http://schemas.openxmlformats.org/officeDocument/2006/customXml" ds:itemID="{0FF69192-DBA6-454F-8C67-77612F420C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9876</TotalTime>
  <Words>2018</Words>
  <Application>Microsoft Office PowerPoint</Application>
  <PresentationFormat>On-screen Show (4:3)</PresentationFormat>
  <Paragraphs>243</Paragraphs>
  <Slides>14</Slides>
  <Notes>12</Notes>
  <HiddenSlides>0</HiddenSlides>
  <MMClips>3</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Calibri Light</vt:lpstr>
      <vt:lpstr>Office Theme</vt:lpstr>
      <vt:lpstr>Custom Design</vt:lpstr>
      <vt:lpstr>PowerPoint Presentation</vt:lpstr>
      <vt:lpstr>Structuring your Presentation</vt:lpstr>
      <vt:lpstr>Relevant Grade Descriptors</vt:lpstr>
      <vt:lpstr>Planning for Purpose</vt:lpstr>
      <vt:lpstr>Introductions</vt:lpstr>
      <vt:lpstr>PowerPoint Presentation</vt:lpstr>
      <vt:lpstr>PowerPoint Presentation</vt:lpstr>
      <vt:lpstr>PowerPoint Presentation</vt:lpstr>
      <vt:lpstr>PowerPoint Presentation</vt:lpstr>
      <vt:lpstr>PowerPoint Presentation</vt:lpstr>
      <vt:lpstr>Main Body</vt:lpstr>
      <vt:lpstr>Main Body – displaying your data</vt:lpstr>
      <vt:lpstr>Using Effective Signposting</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Anna Domaszek</cp:lastModifiedBy>
  <cp:revision>136</cp:revision>
  <dcterms:created xsi:type="dcterms:W3CDTF">2014-08-12T18:49:29Z</dcterms:created>
  <dcterms:modified xsi:type="dcterms:W3CDTF">2024-10-11T12:03:37Z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11100</vt:r8>
  </property>
  <property fmtid="{D5CDD505-2E9C-101B-9397-08002B2CF9AE}" pid="4" name="MediaServiceImageTags">
    <vt:lpwstr/>
  </property>
</Properties>
</file>